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C79"/>
    <a:srgbClr val="E7CE91"/>
    <a:srgbClr val="CDAB57"/>
    <a:srgbClr val="E3C67D"/>
    <a:srgbClr val="F2E4C2"/>
    <a:srgbClr val="CAB070"/>
    <a:srgbClr val="E4D7B6"/>
    <a:srgbClr val="EFDFAB"/>
    <a:srgbClr val="F5E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393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806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081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459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747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93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081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371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794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310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67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4027C-34DE-46D6-8C9A-6A9A0582D801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45B9-42FB-4B3F-ABB3-13C31D0D1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79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3250" y="484632"/>
            <a:ext cx="7842009" cy="3950890"/>
          </a:xfrm>
          <a:prstGeom prst="rect">
            <a:avLst/>
          </a:prstGeom>
          <a:solidFill>
            <a:srgbClr val="E4D7B6"/>
          </a:solidFill>
          <a:ln w="98425" cap="flat" cmpd="thickThin">
            <a:solidFill>
              <a:srgbClr val="CAB070"/>
            </a:solidFill>
            <a:miter lim="800000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8CAA04A0-F9D7-4DED-853B-BFD1BA2B0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769" y="713195"/>
            <a:ext cx="7204461" cy="231866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bg-BG" sz="4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Рисуване върху камък. Древните каменни надписи</a:t>
            </a:r>
            <a:br>
              <a:rPr lang="bg-BG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4300" dirty="0"/>
          </a:p>
        </p:txBody>
      </p:sp>
      <p:sp>
        <p:nvSpPr>
          <p:cNvPr id="7" name="Подзаглавие 2">
            <a:extLst>
              <a:ext uri="{FF2B5EF4-FFF2-40B4-BE49-F238E27FC236}">
                <a16:creationId xmlns:a16="http://schemas.microsoft.com/office/drawing/2014/main" id="{1E40E913-BE39-4ACC-998F-A95D14BF6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430" y="2858610"/>
            <a:ext cx="6703141" cy="1232623"/>
          </a:xfrm>
        </p:spPr>
        <p:txBody>
          <a:bodyPr>
            <a:noAutofit/>
          </a:bodyPr>
          <a:lstStyle/>
          <a:p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Интердисциплинарен урок за приемственост -  занимания по интереси, изобразително изкуство, история и цивилизации </a:t>
            </a:r>
            <a:b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 </a:t>
            </a:r>
            <a:r>
              <a:rPr lang="bg-BG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 </a:t>
            </a:r>
            <a:br>
              <a:rPr lang="bg-BG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2000" dirty="0">
              <a:solidFill>
                <a:srgbClr val="FFFFFF"/>
              </a:solidFill>
            </a:endParaRPr>
          </a:p>
        </p:txBody>
      </p:sp>
      <p:pic>
        <p:nvPicPr>
          <p:cNvPr id="2" name="Народна песен  Лале ли си_ зюмбюл ли си - инструментал с текс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8950" y="3256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ction Button: Help 102">
            <a:hlinkClick r:id="" action="ppaction://noaction" highlightClick="1"/>
          </p:cNvPr>
          <p:cNvSpPr/>
          <p:nvPr/>
        </p:nvSpPr>
        <p:spPr>
          <a:xfrm>
            <a:off x="215166" y="6115353"/>
            <a:ext cx="602412" cy="527806"/>
          </a:xfrm>
          <a:prstGeom prst="actionButtonHelp">
            <a:avLst/>
          </a:prstGeom>
          <a:solidFill>
            <a:srgbClr val="D7BC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60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166" y="1655269"/>
            <a:ext cx="8535948" cy="3475466"/>
            <a:chOff x="152400" y="-1522477"/>
            <a:chExt cx="10488442" cy="4270437"/>
          </a:xfrm>
        </p:grpSpPr>
        <p:sp>
          <p:nvSpPr>
            <p:cNvPr id="111" name="Rectangle 110"/>
            <p:cNvSpPr/>
            <p:nvPr/>
          </p:nvSpPr>
          <p:spPr>
            <a:xfrm>
              <a:off x="1244296" y="-146455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795560" y="-861361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423211" y="-861361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062661" y="-877088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695204" y="-871734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053905" y="-866689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314146" y="-875009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527085" y="1541875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888766" y="-1467404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522388" y="-146455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156010" y="-1453756"/>
              <a:ext cx="578181" cy="554130"/>
            </a:xfrm>
            <a:prstGeom prst="rect">
              <a:avLst/>
            </a:prstGeom>
            <a:solidFill>
              <a:srgbClr val="CDAB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787474" y="-1455055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418938" y="-1467268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156009" y="-861361"/>
              <a:ext cx="578181" cy="554130"/>
            </a:xfrm>
            <a:prstGeom prst="rect">
              <a:avLst/>
            </a:prstGeom>
            <a:solidFill>
              <a:srgbClr val="CDAB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948724" y="-866689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83541" y="-866689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195347" y="-875009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829925" y="-866689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888765" y="-25209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520009" y="-258873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151253" y="-253184"/>
              <a:ext cx="578181" cy="554130"/>
            </a:xfrm>
            <a:prstGeom prst="rect">
              <a:avLst/>
            </a:prstGeom>
            <a:solidFill>
              <a:srgbClr val="CDAB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781832" y="-253184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244296" y="338221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888334" y="338221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519182" y="338221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151252" y="338221"/>
              <a:ext cx="578181" cy="554130"/>
            </a:xfrm>
            <a:prstGeom prst="rect">
              <a:avLst/>
            </a:prstGeom>
            <a:solidFill>
              <a:srgbClr val="CDAB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12226" y="340591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9441731" y="-877088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781831" y="92962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419581" y="92962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156009" y="1541875"/>
              <a:ext cx="578181" cy="554130"/>
            </a:xfrm>
            <a:prstGeom prst="rect">
              <a:avLst/>
            </a:prstGeom>
            <a:solidFill>
              <a:srgbClr val="CDAB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50402" y="929809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791085" y="1541875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6821" y="1541875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049412" y="1541875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257216" y="1547499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527085" y="2151670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156009" y="2151670"/>
              <a:ext cx="578181" cy="554130"/>
            </a:xfrm>
            <a:prstGeom prst="rect">
              <a:avLst/>
            </a:prstGeom>
            <a:solidFill>
              <a:srgbClr val="CDAB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049328" y="214384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791084" y="214384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420271" y="214384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886139" y="214384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681556" y="92962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314145" y="929626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149260" y="929626"/>
              <a:ext cx="578181" cy="554130"/>
            </a:xfrm>
            <a:prstGeom prst="rect">
              <a:avLst/>
            </a:prstGeom>
            <a:solidFill>
              <a:srgbClr val="CDAB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886140" y="1541875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050402" y="-1466792"/>
              <a:ext cx="578181" cy="554130"/>
            </a:xfrm>
            <a:prstGeom prst="rect">
              <a:avLst/>
            </a:prstGeom>
            <a:solidFill>
              <a:srgbClr val="E7CE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58820" y="-1522477"/>
              <a:ext cx="556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691525" y="-910866"/>
              <a:ext cx="609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432720" y="-269549"/>
              <a:ext cx="609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52400" y="292120"/>
              <a:ext cx="599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696984" y="940755"/>
              <a:ext cx="609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771961" y="1517510"/>
              <a:ext cx="609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413945" y="2101629"/>
              <a:ext cx="609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3798" y="1665740"/>
            <a:ext cx="362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2674373" y="2130280"/>
            <a:ext cx="678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   С   К   А   Т   А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1626158" y="2652152"/>
            <a:ext cx="210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  Р   У   М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89586" y="3128871"/>
            <a:ext cx="254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  Е    Т   Ъ   Р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2709372" y="3607216"/>
            <a:ext cx="304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   Е   Р   В   Е   Л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1161334" y="4111700"/>
            <a:ext cx="36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 С   П   А   Р   У   Х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1707597" y="4602958"/>
            <a:ext cx="304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  О   Г   О   В   Е</a:t>
            </a:r>
          </a:p>
        </p:txBody>
      </p:sp>
      <p:sp>
        <p:nvSpPr>
          <p:cNvPr id="320" name="Заглавие 1">
            <a:extLst>
              <a:ext uri="{FF2B5EF4-FFF2-40B4-BE49-F238E27FC236}">
                <a16:creationId xmlns:a16="http://schemas.microsoft.com/office/drawing/2014/main" id="{8CAA04A0-F9D7-4DED-853B-BFD1BA2B0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2" y="373897"/>
            <a:ext cx="4582147" cy="672049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bg-BG" sz="4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Кръстословица</a:t>
            </a:r>
            <a:endParaRPr lang="bg-BG" sz="4300" dirty="0"/>
          </a:p>
        </p:txBody>
      </p:sp>
    </p:spTree>
    <p:extLst>
      <p:ext uri="{BB962C8B-B14F-4D97-AF65-F5344CB8AC3E}">
        <p14:creationId xmlns:p14="http://schemas.microsoft.com/office/powerpoint/2010/main" val="28257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4" grpId="0"/>
      <p:bldP spid="314" grpId="0"/>
      <p:bldP spid="315" grpId="0"/>
      <p:bldP spid="316" grpId="0"/>
      <p:bldP spid="317" grpId="0"/>
      <p:bldP spid="318" grpId="0"/>
      <p:bldP spid="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251" y="484632"/>
            <a:ext cx="4072252" cy="5914328"/>
          </a:xfrm>
          <a:prstGeom prst="rect">
            <a:avLst/>
          </a:prstGeom>
          <a:solidFill>
            <a:srgbClr val="E4D7B6"/>
          </a:solidFill>
          <a:ln w="98425" cap="flat" cmpd="thickThin">
            <a:solidFill>
              <a:srgbClr val="CAB070"/>
            </a:solidFill>
            <a:miter lim="800000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Контейнер за съдържание 3">
            <a:extLst>
              <a:ext uri="{FF2B5EF4-FFF2-40B4-BE49-F238E27FC236}">
                <a16:creationId xmlns:a16="http://schemas.microsoft.com/office/drawing/2014/main" id="{DF1489AB-80A5-42CE-B62F-34E1F125F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77" y="484632"/>
            <a:ext cx="3445095" cy="5914328"/>
          </a:xfrm>
          <a:prstGeom prst="rect">
            <a:avLst/>
          </a:prstGeom>
          <a:solidFill>
            <a:srgbClr val="E4D7B6"/>
          </a:solidFill>
          <a:ln w="98425" cap="flat" cmpd="thickThin">
            <a:solidFill>
              <a:srgbClr val="CAB070"/>
            </a:solidFill>
            <a:miter lim="800000"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" name="Rectangle 1"/>
          <p:cNvSpPr/>
          <p:nvPr/>
        </p:nvSpPr>
        <p:spPr>
          <a:xfrm>
            <a:off x="994299" y="1776833"/>
            <a:ext cx="344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адпис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30-годишен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Византия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Национален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археологически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1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8750" y="486261"/>
            <a:ext cx="4301692" cy="5914328"/>
          </a:xfrm>
          <a:prstGeom prst="rect">
            <a:avLst/>
          </a:prstGeom>
          <a:solidFill>
            <a:srgbClr val="E4D7B6"/>
          </a:solidFill>
          <a:ln w="98425" cap="flat" cmpd="thickThin">
            <a:solidFill>
              <a:srgbClr val="CAB070"/>
            </a:solidFill>
            <a:miter lim="800000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3F21CF8F-004F-4298-889A-3D3D6247A401}"/>
              </a:ext>
            </a:extLst>
          </p:cNvPr>
          <p:cNvSpPr txBox="1">
            <a:spLocks/>
          </p:cNvSpPr>
          <p:nvPr/>
        </p:nvSpPr>
        <p:spPr>
          <a:xfrm>
            <a:off x="855511" y="838889"/>
            <a:ext cx="3929634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Търновски надпис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D738112-8E7C-4828-BFE8-786FF22332BF}"/>
              </a:ext>
            </a:extLst>
          </p:cNvPr>
          <p:cNvSpPr txBox="1">
            <a:spLocks/>
          </p:cNvSpPr>
          <p:nvPr/>
        </p:nvSpPr>
        <p:spPr>
          <a:xfrm>
            <a:off x="848772" y="1826324"/>
            <a:ext cx="3723228" cy="4219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„Човекът, дори и добре да живее – умира. И друг се ражда. И нека роденият по-късно, като види това, да си спомня за онзи, който го е направил. Името на владетеля е Омуртаг… Дано Бог му даде да преживее сто години.“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онтейнер за съдържание 3">
            <a:extLst>
              <a:ext uri="{FF2B5EF4-FFF2-40B4-BE49-F238E27FC236}">
                <a16:creationId xmlns:a16="http://schemas.microsoft.com/office/drawing/2014/main" id="{B47A873D-F0B7-49F3-9C27-5ED5ADD6D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5" r="14431" b="5980"/>
          <a:stretch/>
        </p:blipFill>
        <p:spPr>
          <a:xfrm>
            <a:off x="5287137" y="486261"/>
            <a:ext cx="3188122" cy="5912699"/>
          </a:xfrm>
          <a:prstGeom prst="rect">
            <a:avLst/>
          </a:prstGeom>
          <a:solidFill>
            <a:srgbClr val="E4D7B6"/>
          </a:solidFill>
          <a:ln w="98425" cap="flat" cmpd="thickThin">
            <a:solidFill>
              <a:srgbClr val="CAB070"/>
            </a:solidFill>
            <a:miter lim="800000"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78864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251" y="470984"/>
            <a:ext cx="3929634" cy="5914328"/>
          </a:xfrm>
          <a:prstGeom prst="rect">
            <a:avLst/>
          </a:prstGeom>
          <a:solidFill>
            <a:srgbClr val="E4D7B6"/>
          </a:solidFill>
          <a:ln w="98425" cap="flat" cmpd="thickThin">
            <a:solidFill>
              <a:srgbClr val="CAB070"/>
            </a:solidFill>
            <a:miter lim="800000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C2B1E74F-6EC9-4D66-B981-E3DB33EF08C7}"/>
              </a:ext>
            </a:extLst>
          </p:cNvPr>
          <p:cNvSpPr txBox="1">
            <a:spLocks/>
          </p:cNvSpPr>
          <p:nvPr/>
        </p:nvSpPr>
        <p:spPr>
          <a:xfrm>
            <a:off x="633251" y="1281708"/>
            <a:ext cx="3929634" cy="1344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Чаталарски надпис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DC9038-B346-41F8-B77C-648E8E035FAB}"/>
              </a:ext>
            </a:extLst>
          </p:cNvPr>
          <p:cNvSpPr txBox="1">
            <a:spLocks/>
          </p:cNvSpPr>
          <p:nvPr/>
        </p:nvSpPr>
        <p:spPr>
          <a:xfrm>
            <a:off x="749982" y="1954195"/>
            <a:ext cx="3466911" cy="37730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 Нека Бог даде на поставения от Бога владетел … като владее над многото българи и като подчинява враговете си, да проживее в радост и веселба сто години.“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Контейнер за съдържание 3">
            <a:extLst>
              <a:ext uri="{FF2B5EF4-FFF2-40B4-BE49-F238E27FC236}">
                <a16:creationId xmlns:a16="http://schemas.microsoft.com/office/drawing/2014/main" id="{BBF0FCE3-D1FC-4566-8D79-F785499E4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" r="11439"/>
          <a:stretch/>
        </p:blipFill>
        <p:spPr>
          <a:xfrm>
            <a:off x="4817361" y="470984"/>
            <a:ext cx="3856862" cy="5914548"/>
          </a:xfrm>
          <a:prstGeom prst="rect">
            <a:avLst/>
          </a:prstGeom>
          <a:solidFill>
            <a:srgbClr val="E4D7B6"/>
          </a:solidFill>
          <a:ln w="98425" cap="flat" cmpd="thickThin">
            <a:solidFill>
              <a:srgbClr val="CAB070"/>
            </a:solidFill>
            <a:miter lim="800000"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13166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193</Words>
  <Application>Microsoft Office PowerPoint</Application>
  <PresentationFormat>Презентация на цял екран (4:3)</PresentationFormat>
  <Paragraphs>22</Paragraphs>
  <Slides>5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Office Theme</vt:lpstr>
      <vt:lpstr>Рисуване върху камък. Древните каменни надписи </vt:lpstr>
      <vt:lpstr>Кръстословица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Рисуване върху камък. Древните каменни надписи</dc:title>
  <dc:creator>Константина Костова</dc:creator>
  <cp:lastModifiedBy>Теодора Пашалиева</cp:lastModifiedBy>
  <cp:revision>11</cp:revision>
  <dcterms:created xsi:type="dcterms:W3CDTF">2021-05-16T19:51:56Z</dcterms:created>
  <dcterms:modified xsi:type="dcterms:W3CDTF">2021-05-18T05:28:54Z</dcterms:modified>
</cp:coreProperties>
</file>