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7" r:id="rId8"/>
    <p:sldId id="261" r:id="rId9"/>
    <p:sldId id="262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BA6CA49-5095-495E-811C-3EE1C23AA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76BD506F-D735-4DBF-B2AE-C24E173FC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E63CCFC9-3F79-48BC-8412-57ADD6179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73E1-65DB-47A3-9CDF-7C00DF2EB166}" type="datetimeFigureOut">
              <a:rPr lang="bg-BG" smtClean="0"/>
              <a:t>20.4.2022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3417C3DD-9E10-4258-9580-A9C13395A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61999D99-84F4-4242-B6FA-B1DBD97D7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FB98-160B-4CCB-B49B-982FB5728B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624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2B2F848-8DFA-485E-A324-264D642B5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5C32958E-A9D0-4583-B1DC-A448A0912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80124EB0-33CD-4BEB-987D-B507607B2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73E1-65DB-47A3-9CDF-7C00DF2EB166}" type="datetimeFigureOut">
              <a:rPr lang="bg-BG" smtClean="0"/>
              <a:t>20.4.2022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6F1D90A7-B167-4CB3-B20F-0829A20A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F55CBB54-878F-468F-A568-2D2D8AAD9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FB98-160B-4CCB-B49B-982FB5728B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2667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E04A50EF-627B-4969-A5B9-443F0BBFDB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F2D8B711-F6BB-4120-9D2C-469C850D2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F66CB7A4-221B-440E-8FD6-39CDFF4C5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73E1-65DB-47A3-9CDF-7C00DF2EB166}" type="datetimeFigureOut">
              <a:rPr lang="bg-BG" smtClean="0"/>
              <a:t>20.4.2022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7B8074F0-5325-4C35-830B-ED88CD452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5673CB8D-888B-4640-A20A-16C2A3C6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FB98-160B-4CCB-B49B-982FB5728B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5782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D1CF2B7-71A9-4652-A052-F17AFF82C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77F2707-46E9-4CBD-9A19-B3F7C0CF6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E7AB093B-2A1C-4FDE-98F5-741B2443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73E1-65DB-47A3-9CDF-7C00DF2EB166}" type="datetimeFigureOut">
              <a:rPr lang="bg-BG" smtClean="0"/>
              <a:t>20.4.2022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7C848442-B9BA-467C-8717-738AB8207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83C90E39-0290-4032-885C-8AB2582F0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FB98-160B-4CCB-B49B-982FB5728B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78433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422C2CF-7940-4A5C-BDF9-E876E04E2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ED5A8634-7DE9-4756-8CCE-B72856C98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0D4A2311-6726-41AA-8360-358C0AF10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73E1-65DB-47A3-9CDF-7C00DF2EB166}" type="datetimeFigureOut">
              <a:rPr lang="bg-BG" smtClean="0"/>
              <a:t>20.4.2022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18816612-E0B7-41C5-955C-5F4D9F6DF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E6284497-A180-41F7-9F5F-0B7EAD98B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FB98-160B-4CCB-B49B-982FB5728B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9957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8150935-1723-4B8A-8617-2E8C79C4E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ADD85847-CC82-406C-9E45-D68793C65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0C3DBFAC-791A-4B08-A1BE-D0826F23B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FFECF4DD-12E5-4BFF-B37D-99CE13D08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73E1-65DB-47A3-9CDF-7C00DF2EB166}" type="datetimeFigureOut">
              <a:rPr lang="bg-BG" smtClean="0"/>
              <a:t>20.4.2022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D775F529-C0BF-430A-80FB-CF7E5A17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3164A2E7-6A1A-415C-84C1-FA3946C7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FB98-160B-4CCB-B49B-982FB5728B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663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AB73254-A78B-4CD7-859C-736F91C81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09FA594B-4F31-42F1-A795-508295B57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6FDECE80-4D8B-44A0-95B6-1FD3599E7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B502052C-B63B-440C-8C69-DBCFC2E27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690CBFC4-0EC6-4291-964A-E393872A90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F0BA1C8E-1B11-4CBB-BDB8-47E44C04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73E1-65DB-47A3-9CDF-7C00DF2EB166}" type="datetimeFigureOut">
              <a:rPr lang="bg-BG" smtClean="0"/>
              <a:t>20.4.2022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4DA30513-F6AD-4F45-B698-083D3E45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F7017100-BADC-4C73-A4D7-1A87EB970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FB98-160B-4CCB-B49B-982FB5728B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757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8F46FF2-D499-4342-8209-0541E671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3C2D9686-F674-4840-AEED-40C587892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73E1-65DB-47A3-9CDF-7C00DF2EB166}" type="datetimeFigureOut">
              <a:rPr lang="bg-BG" smtClean="0"/>
              <a:t>20.4.2022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9AD2F33E-643E-47CA-B2A9-484E4C56D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5E316CEE-FF45-40F2-A573-7CAC43E10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FB98-160B-4CCB-B49B-982FB5728B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3176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9E4BB154-F96B-4554-B200-036088FCC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73E1-65DB-47A3-9CDF-7C00DF2EB166}" type="datetimeFigureOut">
              <a:rPr lang="bg-BG" smtClean="0"/>
              <a:t>20.4.2022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5E6D7924-EEC9-43C1-BA98-5A3CE8568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A8613B79-152C-4F36-A898-DE825FAC5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FB98-160B-4CCB-B49B-982FB5728B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8386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42DA8BA-0609-45EB-B099-D5DB93C58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0F53EDD5-B8B8-4925-9EAA-95C1E6045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A052658F-1003-43B8-A8EC-0194D26FD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8754E7B7-BD70-41BE-8FE4-A7164B857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73E1-65DB-47A3-9CDF-7C00DF2EB166}" type="datetimeFigureOut">
              <a:rPr lang="bg-BG" smtClean="0"/>
              <a:t>20.4.2022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EBA520DD-18E1-494E-BB23-88FCF954E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C0179752-CAD1-40AF-9E67-84BDC8BB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FB98-160B-4CCB-B49B-982FB5728B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4690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6380AD6-C276-46AA-9ABB-BE32A2A1E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8A3C9FCE-EB58-48EE-AE57-E7067C395E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859B43DC-EFE1-48F7-A3EA-767754EBD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3EC5509E-1C5E-48C7-8B82-5D9A0DF3C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73E1-65DB-47A3-9CDF-7C00DF2EB166}" type="datetimeFigureOut">
              <a:rPr lang="bg-BG" smtClean="0"/>
              <a:t>20.4.2022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2F3B3C7B-828A-4248-8056-67A6C66D2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729D2FF2-D406-4150-A7F6-0F97EE880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FB98-160B-4CCB-B49B-982FB5728B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0846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EBBA3192-D0F0-4165-AFD9-36CC7D14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613CF091-9740-439B-BBEB-DCD9E9DE5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39DA15F7-6243-4A8A-A660-CF7E8EA1B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E73E1-65DB-47A3-9CDF-7C00DF2EB166}" type="datetimeFigureOut">
              <a:rPr lang="bg-BG" smtClean="0"/>
              <a:t>20.4.2022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319805A5-6AE7-4FED-8490-BB8C8A9DA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F6735457-AC85-434B-BE60-916D3E73C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9FB98-160B-4CCB-B49B-982FB5728B3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046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F4155C20-3F0E-4576-8A0B-C345B6231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01140E8-9D89-4683-8F78-B44C1353F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047" y="1598246"/>
            <a:ext cx="3415994" cy="5034817"/>
          </a:xfrm>
        </p:spPr>
        <p:txBody>
          <a:bodyPr anchor="t">
            <a:normAutofit/>
          </a:bodyPr>
          <a:lstStyle/>
          <a:p>
            <a:r>
              <a:rPr lang="bg-BG" sz="5400" b="1" dirty="0">
                <a:solidFill>
                  <a:srgbClr val="FFFFFF"/>
                </a:solidFill>
              </a:rPr>
              <a:t>Зная как да използвам думите в речта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54420F3D-6589-459D-8866-F93D4B5C9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7502" y="2742732"/>
            <a:ext cx="4516451" cy="2604088"/>
          </a:xfrm>
        </p:spPr>
        <p:txBody>
          <a:bodyPr>
            <a:normAutofit/>
          </a:bodyPr>
          <a:lstStyle/>
          <a:p>
            <a:r>
              <a:rPr lang="bg-BG" sz="3200" dirty="0">
                <a:solidFill>
                  <a:srgbClr val="FFFFFF"/>
                </a:solidFill>
              </a:rPr>
              <a:t>Интердисциплинарен урок упражнение</a:t>
            </a:r>
          </a:p>
          <a:p>
            <a:r>
              <a:rPr lang="bg-BG" sz="3200" dirty="0">
                <a:solidFill>
                  <a:srgbClr val="FFFFFF"/>
                </a:solidFill>
              </a:rPr>
              <a:t>Български език, човекът и обществото, музика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85491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Graphic 21">
            <a:extLst>
              <a:ext uri="{FF2B5EF4-FFF2-40B4-BE49-F238E27FC236}">
                <a16:creationId xmlns:a16="http://schemas.microsoft.com/office/drawing/2014/main" id="{0BAEB82B-9A6B-4982-B56B-7529C6EA9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67346" y="1731109"/>
            <a:ext cx="104279" cy="136646"/>
          </a:xfrm>
          <a:custGeom>
            <a:avLst/>
            <a:gdLst>
              <a:gd name="connsiteX0" fmla="*/ 129602 w 139039"/>
              <a:gd name="connsiteY0" fmla="*/ 59048 h 136646"/>
              <a:gd name="connsiteX1" fmla="*/ 78957 w 139039"/>
              <a:gd name="connsiteY1" fmla="*/ 59048 h 136646"/>
              <a:gd name="connsiteX2" fmla="*/ 78957 w 139039"/>
              <a:gd name="connsiteY2" fmla="*/ 9275 h 136646"/>
              <a:gd name="connsiteX3" fmla="*/ 69520 w 139039"/>
              <a:gd name="connsiteY3" fmla="*/ 0 h 136646"/>
              <a:gd name="connsiteX4" fmla="*/ 60082 w 139039"/>
              <a:gd name="connsiteY4" fmla="*/ 9275 h 136646"/>
              <a:gd name="connsiteX5" fmla="*/ 60082 w 139039"/>
              <a:gd name="connsiteY5" fmla="*/ 59048 h 136646"/>
              <a:gd name="connsiteX6" fmla="*/ 9437 w 139039"/>
              <a:gd name="connsiteY6" fmla="*/ 59048 h 136646"/>
              <a:gd name="connsiteX7" fmla="*/ 0 w 139039"/>
              <a:gd name="connsiteY7" fmla="*/ 68323 h 136646"/>
              <a:gd name="connsiteX8" fmla="*/ 9437 w 139039"/>
              <a:gd name="connsiteY8" fmla="*/ 77598 h 136646"/>
              <a:gd name="connsiteX9" fmla="*/ 60082 w 139039"/>
              <a:gd name="connsiteY9" fmla="*/ 77598 h 136646"/>
              <a:gd name="connsiteX10" fmla="*/ 60082 w 139039"/>
              <a:gd name="connsiteY10" fmla="*/ 127371 h 136646"/>
              <a:gd name="connsiteX11" fmla="*/ 69520 w 139039"/>
              <a:gd name="connsiteY11" fmla="*/ 136646 h 136646"/>
              <a:gd name="connsiteX12" fmla="*/ 78957 w 139039"/>
              <a:gd name="connsiteY12" fmla="*/ 127371 h 136646"/>
              <a:gd name="connsiteX13" fmla="*/ 78957 w 139039"/>
              <a:gd name="connsiteY13" fmla="*/ 77598 h 136646"/>
              <a:gd name="connsiteX14" fmla="*/ 129602 w 139039"/>
              <a:gd name="connsiteY14" fmla="*/ 77598 h 136646"/>
              <a:gd name="connsiteX15" fmla="*/ 139039 w 139039"/>
              <a:gd name="connsiteY15" fmla="*/ 68323 h 136646"/>
              <a:gd name="connsiteX16" fmla="*/ 129602 w 139039"/>
              <a:gd name="connsiteY16" fmla="*/ 59048 h 1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6646">
                <a:moveTo>
                  <a:pt x="129602" y="59048"/>
                </a:moveTo>
                <a:lnTo>
                  <a:pt x="78957" y="59048"/>
                </a:lnTo>
                <a:lnTo>
                  <a:pt x="78957" y="9275"/>
                </a:lnTo>
                <a:cubicBezTo>
                  <a:pt x="78957" y="4152"/>
                  <a:pt x="74731" y="0"/>
                  <a:pt x="69520" y="0"/>
                </a:cubicBezTo>
                <a:cubicBezTo>
                  <a:pt x="64308" y="0"/>
                  <a:pt x="60082" y="4152"/>
                  <a:pt x="60082" y="9275"/>
                </a:cubicBezTo>
                <a:lnTo>
                  <a:pt x="60082" y="59048"/>
                </a:lnTo>
                <a:lnTo>
                  <a:pt x="9437" y="59048"/>
                </a:lnTo>
                <a:cubicBezTo>
                  <a:pt x="4225" y="59048"/>
                  <a:pt x="0" y="63201"/>
                  <a:pt x="0" y="68323"/>
                </a:cubicBezTo>
                <a:cubicBezTo>
                  <a:pt x="0" y="73445"/>
                  <a:pt x="4225" y="77598"/>
                  <a:pt x="9437" y="77598"/>
                </a:cubicBezTo>
                <a:lnTo>
                  <a:pt x="60082" y="77598"/>
                </a:lnTo>
                <a:lnTo>
                  <a:pt x="60082" y="127371"/>
                </a:lnTo>
                <a:cubicBezTo>
                  <a:pt x="60082" y="132493"/>
                  <a:pt x="64308" y="136646"/>
                  <a:pt x="69520" y="136646"/>
                </a:cubicBezTo>
                <a:cubicBezTo>
                  <a:pt x="74731" y="136646"/>
                  <a:pt x="78957" y="132493"/>
                  <a:pt x="78957" y="127371"/>
                </a:cubicBezTo>
                <a:lnTo>
                  <a:pt x="78957" y="77598"/>
                </a:lnTo>
                <a:lnTo>
                  <a:pt x="129602" y="77598"/>
                </a:lnTo>
                <a:cubicBezTo>
                  <a:pt x="134814" y="77598"/>
                  <a:pt x="139039" y="73445"/>
                  <a:pt x="139039" y="68323"/>
                </a:cubicBezTo>
                <a:cubicBezTo>
                  <a:pt x="139039" y="63201"/>
                  <a:pt x="134814" y="59048"/>
                  <a:pt x="129602" y="59048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8" name="Graphic 17">
            <a:extLst>
              <a:ext uri="{FF2B5EF4-FFF2-40B4-BE49-F238E27FC236}">
                <a16:creationId xmlns:a16="http://schemas.microsoft.com/office/drawing/2014/main" id="{FC71CE45-EECF-4555-AD4B-1B3D0D5D1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6431" y="1956458"/>
            <a:ext cx="68353" cy="89570"/>
          </a:xfrm>
          <a:custGeom>
            <a:avLst/>
            <a:gdLst>
              <a:gd name="connsiteX0" fmla="*/ 91138 w 91138"/>
              <a:gd name="connsiteY0" fmla="*/ 44785 h 89570"/>
              <a:gd name="connsiteX1" fmla="*/ 45569 w 91138"/>
              <a:gd name="connsiteY1" fmla="*/ 89570 h 89570"/>
              <a:gd name="connsiteX2" fmla="*/ 0 w 91138"/>
              <a:gd name="connsiteY2" fmla="*/ 44785 h 89570"/>
              <a:gd name="connsiteX3" fmla="*/ 45569 w 91138"/>
              <a:gd name="connsiteY3" fmla="*/ 0 h 89570"/>
              <a:gd name="connsiteX4" fmla="*/ 91138 w 91138"/>
              <a:gd name="connsiteY4" fmla="*/ 44785 h 8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89570">
                <a:moveTo>
                  <a:pt x="91138" y="44785"/>
                </a:moveTo>
                <a:cubicBezTo>
                  <a:pt x="91138" y="69519"/>
                  <a:pt x="70736" y="89570"/>
                  <a:pt x="45569" y="89570"/>
                </a:cubicBezTo>
                <a:cubicBezTo>
                  <a:pt x="20402" y="89570"/>
                  <a:pt x="0" y="69519"/>
                  <a:pt x="0" y="44785"/>
                </a:cubicBezTo>
                <a:cubicBezTo>
                  <a:pt x="0" y="20051"/>
                  <a:pt x="20402" y="0"/>
                  <a:pt x="45569" y="0"/>
                </a:cubicBezTo>
                <a:cubicBezTo>
                  <a:pt x="70736" y="0"/>
                  <a:pt x="91138" y="20051"/>
                  <a:pt x="91138" y="44785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0" name="Graphic 22">
            <a:extLst>
              <a:ext uri="{FF2B5EF4-FFF2-40B4-BE49-F238E27FC236}">
                <a16:creationId xmlns:a16="http://schemas.microsoft.com/office/drawing/2014/main" id="{53AA89D1-0C70-46BB-8E35-5722A4B18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5691" y="2177021"/>
            <a:ext cx="95785" cy="125516"/>
          </a:xfrm>
          <a:custGeom>
            <a:avLst/>
            <a:gdLst>
              <a:gd name="connsiteX0" fmla="*/ 63857 w 127714"/>
              <a:gd name="connsiteY0" fmla="*/ 18549 h 125516"/>
              <a:gd name="connsiteX1" fmla="*/ 108840 w 127714"/>
              <a:gd name="connsiteY1" fmla="*/ 62758 h 125516"/>
              <a:gd name="connsiteX2" fmla="*/ 63857 w 127714"/>
              <a:gd name="connsiteY2" fmla="*/ 106967 h 125516"/>
              <a:gd name="connsiteX3" fmla="*/ 18874 w 127714"/>
              <a:gd name="connsiteY3" fmla="*/ 62758 h 125516"/>
              <a:gd name="connsiteX4" fmla="*/ 63857 w 127714"/>
              <a:gd name="connsiteY4" fmla="*/ 18549 h 125516"/>
              <a:gd name="connsiteX5" fmla="*/ 63857 w 127714"/>
              <a:gd name="connsiteY5" fmla="*/ 0 h 125516"/>
              <a:gd name="connsiteX6" fmla="*/ 0 w 127714"/>
              <a:gd name="connsiteY6" fmla="*/ 62758 h 125516"/>
              <a:gd name="connsiteX7" fmla="*/ 63857 w 127714"/>
              <a:gd name="connsiteY7" fmla="*/ 125516 h 125516"/>
              <a:gd name="connsiteX8" fmla="*/ 127714 w 127714"/>
              <a:gd name="connsiteY8" fmla="*/ 62758 h 125516"/>
              <a:gd name="connsiteX9" fmla="*/ 63857 w 127714"/>
              <a:gd name="connsiteY9" fmla="*/ 0 h 12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5516">
                <a:moveTo>
                  <a:pt x="63857" y="18549"/>
                </a:moveTo>
                <a:cubicBezTo>
                  <a:pt x="88700" y="18549"/>
                  <a:pt x="108840" y="38342"/>
                  <a:pt x="108840" y="62758"/>
                </a:cubicBezTo>
                <a:cubicBezTo>
                  <a:pt x="108840" y="87174"/>
                  <a:pt x="88700" y="106967"/>
                  <a:pt x="63857" y="106967"/>
                </a:cubicBezTo>
                <a:cubicBezTo>
                  <a:pt x="39014" y="106967"/>
                  <a:pt x="18874" y="87174"/>
                  <a:pt x="18874" y="62758"/>
                </a:cubicBezTo>
                <a:cubicBezTo>
                  <a:pt x="18898" y="38352"/>
                  <a:pt x="39024" y="18573"/>
                  <a:pt x="63857" y="18549"/>
                </a:cubicBezTo>
                <a:moveTo>
                  <a:pt x="63857" y="0"/>
                </a:moveTo>
                <a:cubicBezTo>
                  <a:pt x="28590" y="0"/>
                  <a:pt x="0" y="28098"/>
                  <a:pt x="0" y="62758"/>
                </a:cubicBezTo>
                <a:cubicBezTo>
                  <a:pt x="0" y="97418"/>
                  <a:pt x="28590" y="125516"/>
                  <a:pt x="63857" y="125516"/>
                </a:cubicBezTo>
                <a:cubicBezTo>
                  <a:pt x="99124" y="125516"/>
                  <a:pt x="127714" y="97418"/>
                  <a:pt x="127714" y="62758"/>
                </a:cubicBezTo>
                <a:cubicBezTo>
                  <a:pt x="127714" y="28098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0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E068A4B-0D00-4EA9-AE28-139F59558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168" y="397958"/>
            <a:ext cx="3510577" cy="14779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kern="1200" dirty="0" err="1">
                <a:latin typeface="+mj-lt"/>
                <a:ea typeface="+mj-ea"/>
                <a:cs typeface="+mj-cs"/>
              </a:rPr>
              <a:t>Санстефанският</a:t>
            </a:r>
            <a:r>
              <a:rPr lang="en-US" sz="34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dirty="0" err="1">
                <a:latin typeface="+mj-lt"/>
                <a:ea typeface="+mj-ea"/>
                <a:cs typeface="+mj-cs"/>
              </a:rPr>
              <a:t>мир</a:t>
            </a:r>
            <a:endParaRPr lang="en-US" sz="34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Шипченска битка (август 1877) – Уикипедия">
            <a:extLst>
              <a:ext uri="{FF2B5EF4-FFF2-40B4-BE49-F238E27FC236}">
                <a16:creationId xmlns:a16="http://schemas.microsoft.com/office/drawing/2014/main" id="{4C635AEE-913F-4F52-B65E-21173565A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" r="4" b="4"/>
          <a:stretch/>
        </p:blipFill>
        <p:spPr bwMode="auto">
          <a:xfrm>
            <a:off x="209357" y="299508"/>
            <a:ext cx="3916219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Санстефански мирен договор – Уикипедия">
            <a:extLst>
              <a:ext uri="{FF2B5EF4-FFF2-40B4-BE49-F238E27FC236}">
                <a16:creationId xmlns:a16="http://schemas.microsoft.com/office/drawing/2014/main" id="{ED21B994-9DEE-45F3-94E1-472A341649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" r="12814"/>
          <a:stretch/>
        </p:blipFill>
        <p:spPr bwMode="auto">
          <a:xfrm>
            <a:off x="209356" y="3578754"/>
            <a:ext cx="3916219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Content Placeholder 7175">
            <a:extLst>
              <a:ext uri="{FF2B5EF4-FFF2-40B4-BE49-F238E27FC236}">
                <a16:creationId xmlns:a16="http://schemas.microsoft.com/office/drawing/2014/main" id="{E564DC67-8C2A-C613-6BC1-1E85000F3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437" y="2273894"/>
            <a:ext cx="3326041" cy="440971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kern="1200" dirty="0" err="1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Боевете</a:t>
            </a:r>
            <a:r>
              <a:rPr lang="en-US" kern="1200" dirty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при</a:t>
            </a:r>
            <a:r>
              <a:rPr lang="en-US" kern="1200" dirty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Шипка</a:t>
            </a:r>
            <a:r>
              <a:rPr lang="en-US" kern="1200" dirty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endParaRPr lang="bg-BG" kern="1200" dirty="0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bg-BG" kern="1200" dirty="0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kern="1200" dirty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endParaRPr lang="bg-BG" kern="1200" dirty="0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bg-BG" dirty="0">
                <a:solidFill>
                  <a:schemeClr val="tx1">
                    <a:alpha val="80000"/>
                  </a:schemeClr>
                </a:solidFill>
              </a:rPr>
              <a:t>П</a:t>
            </a:r>
            <a:r>
              <a:rPr lang="en-US" kern="1200" dirty="0" err="1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одписването</a:t>
            </a:r>
            <a:r>
              <a:rPr lang="en-US" kern="1200" dirty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на</a:t>
            </a:r>
            <a:r>
              <a:rPr lang="en-US" kern="1200" dirty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Санстефанския</a:t>
            </a:r>
            <a:r>
              <a:rPr lang="en-US" kern="1200" dirty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мирен</a:t>
            </a:r>
            <a:r>
              <a:rPr lang="en-US" kern="1200" dirty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договор</a:t>
            </a:r>
            <a:r>
              <a:rPr lang="bg-BG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 от </a:t>
            </a:r>
            <a:r>
              <a:rPr lang="bg-BG" kern="1200" dirty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граф Игнатиев, Ал. Нелидов, </a:t>
            </a:r>
            <a:r>
              <a:rPr lang="bg-BG" kern="1200" dirty="0" err="1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Савфет</a:t>
            </a:r>
            <a:r>
              <a:rPr lang="bg-BG" kern="1200" dirty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 Мехмед  паша и </a:t>
            </a:r>
            <a:r>
              <a:rPr lang="bg-BG" kern="1200" dirty="0" err="1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Садулах</a:t>
            </a:r>
            <a:r>
              <a:rPr lang="bg-BG" kern="1200" dirty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 бей</a:t>
            </a:r>
            <a:endParaRPr lang="en-US" kern="1200" dirty="0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27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86B8212-1AD0-4723-B624-AE7FFC38E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983" y="299508"/>
            <a:ext cx="4334932" cy="13407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bg-BG" b="1" kern="1200" dirty="0">
                <a:latin typeface="+mj-lt"/>
                <a:ea typeface="+mj-ea"/>
                <a:cs typeface="+mj-cs"/>
              </a:rPr>
            </a:br>
            <a:br>
              <a:rPr lang="bg-BG" b="1" dirty="0"/>
            </a:br>
            <a:r>
              <a:rPr lang="en-US" b="1" kern="1200" dirty="0" err="1">
                <a:latin typeface="+mj-lt"/>
                <a:ea typeface="+mj-ea"/>
                <a:cs typeface="+mj-cs"/>
              </a:rPr>
              <a:t>Балканската</a:t>
            </a:r>
            <a:r>
              <a:rPr lang="en-US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latin typeface="+mj-lt"/>
                <a:ea typeface="+mj-ea"/>
                <a:cs typeface="+mj-cs"/>
              </a:rPr>
              <a:t>война</a:t>
            </a:r>
            <a:br>
              <a:rPr lang="en-US" sz="3800" kern="1200" dirty="0">
                <a:latin typeface="+mj-lt"/>
                <a:ea typeface="+mj-ea"/>
                <a:cs typeface="+mj-cs"/>
              </a:rPr>
            </a:br>
            <a:endParaRPr lang="en-US" sz="3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0" descr="100 г. от Балканската война (кратко представяне)">
            <a:extLst>
              <a:ext uri="{FF2B5EF4-FFF2-40B4-BE49-F238E27FC236}">
                <a16:creationId xmlns:a16="http://schemas.microsoft.com/office/drawing/2014/main" id="{BB8EBDEB-5CC9-4EB1-9345-4ABD4F0C5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" r="5" b="5"/>
          <a:stretch/>
        </p:blipFill>
        <p:spPr bwMode="auto">
          <a:xfrm>
            <a:off x="209357" y="299508"/>
            <a:ext cx="3916219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2" name="Content Placeholder 8201">
            <a:extLst>
              <a:ext uri="{FF2B5EF4-FFF2-40B4-BE49-F238E27FC236}">
                <a16:creationId xmlns:a16="http://schemas.microsoft.com/office/drawing/2014/main" id="{3701B4D7-9043-CD1E-842D-8CD1E0C53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437" y="1442301"/>
            <a:ext cx="3326041" cy="49140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kern="1200" dirty="0" err="1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Пленените</a:t>
            </a:r>
            <a:r>
              <a:rPr lang="en-US" kern="1200" dirty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турски</a:t>
            </a:r>
            <a:r>
              <a:rPr lang="en-US" kern="1200" dirty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оръдия</a:t>
            </a:r>
            <a:r>
              <a:rPr lang="en-US" kern="1200" dirty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при</a:t>
            </a:r>
            <a:r>
              <a:rPr lang="en-US" kern="1200" dirty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bg-BG" kern="1200" dirty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Лозенград</a:t>
            </a:r>
            <a:r>
              <a:rPr lang="en-US" kern="1200" dirty="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endParaRPr lang="bg-BG" kern="1200" dirty="0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bg-BG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bg-BG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bg-BG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bg-BG" dirty="0">
                <a:solidFill>
                  <a:schemeClr val="tx1">
                    <a:alpha val="80000"/>
                  </a:schemeClr>
                </a:solidFill>
              </a:rPr>
              <a:t>Цар Фердинанд връща сабята на Шукри паша в знак на храброст.</a:t>
            </a:r>
            <a:endParaRPr lang="en-US" kern="1200" dirty="0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Повръщанието сабята на Шукри Паша от Н. В. Царя в знак на храброст |  Europeana">
            <a:extLst>
              <a:ext uri="{FF2B5EF4-FFF2-40B4-BE49-F238E27FC236}">
                <a16:creationId xmlns:a16="http://schemas.microsoft.com/office/drawing/2014/main" id="{D798B101-1390-45D9-80D2-0CDF184D4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76" y="3548096"/>
            <a:ext cx="3810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23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4155C20-3F0E-4576-8A0B-C345B6231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2E4F266-0FA4-4A21-99C9-C7B8B5B37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7" y="1598246"/>
            <a:ext cx="3415994" cy="503481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bg-BG" sz="6500">
                <a:solidFill>
                  <a:srgbClr val="FFFFFF"/>
                </a:solidFill>
              </a:rPr>
              <a:t>Мир</a:t>
            </a:r>
            <a:br>
              <a:rPr lang="bg-BG" sz="6500">
                <a:solidFill>
                  <a:srgbClr val="FFFFFF"/>
                </a:solidFill>
              </a:rPr>
            </a:br>
            <a:br>
              <a:rPr lang="bg-BG" sz="6500">
                <a:solidFill>
                  <a:srgbClr val="FFFFFF"/>
                </a:solidFill>
              </a:rPr>
            </a:br>
            <a:r>
              <a:rPr lang="bg-BG" sz="6500">
                <a:solidFill>
                  <a:srgbClr val="FFFFFF"/>
                </a:solidFill>
              </a:rPr>
              <a:t>България</a:t>
            </a:r>
            <a:br>
              <a:rPr lang="bg-BG" sz="6500">
                <a:solidFill>
                  <a:srgbClr val="FFFFFF"/>
                </a:solidFill>
              </a:rPr>
            </a:br>
            <a:br>
              <a:rPr lang="bg-BG" sz="6500">
                <a:solidFill>
                  <a:srgbClr val="FFFFFF"/>
                </a:solidFill>
              </a:rPr>
            </a:br>
            <a:r>
              <a:rPr lang="bg-BG" sz="6500">
                <a:solidFill>
                  <a:srgbClr val="FFFFFF"/>
                </a:solidFill>
              </a:rPr>
              <a:t>Родина</a:t>
            </a:r>
            <a:br>
              <a:rPr lang="bg-BG" sz="6500">
                <a:solidFill>
                  <a:srgbClr val="FFFFFF"/>
                </a:solidFill>
              </a:rPr>
            </a:br>
            <a:br>
              <a:rPr lang="bg-BG" sz="6500">
                <a:solidFill>
                  <a:srgbClr val="FFFFFF"/>
                </a:solidFill>
              </a:rPr>
            </a:br>
            <a:br>
              <a:rPr lang="bg-BG" sz="6500">
                <a:solidFill>
                  <a:srgbClr val="FFFFFF"/>
                </a:solidFill>
              </a:rPr>
            </a:br>
            <a:endParaRPr lang="en-US" sz="6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575A7FA-876A-4045-B18A-E56162B29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234" y="1598246"/>
            <a:ext cx="3947112" cy="4836401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bg-BG" sz="4000" dirty="0">
                <a:solidFill>
                  <a:srgbClr val="FFFFFF"/>
                </a:solidFill>
              </a:rPr>
              <a:t>народ</a:t>
            </a:r>
          </a:p>
          <a:p>
            <a:pPr marL="0" indent="0">
              <a:buNone/>
            </a:pPr>
            <a:r>
              <a:rPr lang="bg-BG" sz="4000" dirty="0">
                <a:solidFill>
                  <a:srgbClr val="FFFFFF"/>
                </a:solidFill>
              </a:rPr>
              <a:t>            свобода</a:t>
            </a:r>
          </a:p>
          <a:p>
            <a:pPr marL="0" indent="0">
              <a:buNone/>
            </a:pPr>
            <a:r>
              <a:rPr lang="bg-BG" sz="4000" dirty="0">
                <a:solidFill>
                  <a:srgbClr val="FFFFFF"/>
                </a:solidFill>
              </a:rPr>
              <a:t>българин</a:t>
            </a:r>
          </a:p>
          <a:p>
            <a:pPr marL="0" indent="0">
              <a:buNone/>
            </a:pPr>
            <a:r>
              <a:rPr lang="bg-BG" sz="4000" dirty="0">
                <a:solidFill>
                  <a:srgbClr val="FFFFFF"/>
                </a:solidFill>
              </a:rPr>
              <a:t>         </a:t>
            </a:r>
          </a:p>
          <a:p>
            <a:pPr marL="0" indent="0">
              <a:buNone/>
            </a:pPr>
            <a:r>
              <a:rPr lang="bg-BG" sz="4000" dirty="0">
                <a:solidFill>
                  <a:srgbClr val="FFFFFF"/>
                </a:solidFill>
              </a:rPr>
              <a:t>           букви             </a:t>
            </a:r>
          </a:p>
          <a:p>
            <a:pPr marL="0" indent="0">
              <a:buNone/>
            </a:pPr>
            <a:r>
              <a:rPr lang="bg-BG" sz="4000" dirty="0">
                <a:solidFill>
                  <a:srgbClr val="FFFFFF"/>
                </a:solidFill>
              </a:rPr>
              <a:t>                    думи </a:t>
            </a:r>
          </a:p>
          <a:p>
            <a:pPr marL="0" indent="0">
              <a:buNone/>
            </a:pPr>
            <a:r>
              <a:rPr lang="bg-BG" sz="4000" dirty="0">
                <a:solidFill>
                  <a:srgbClr val="FFFFFF"/>
                </a:solidFill>
              </a:rPr>
              <a:t> писменост</a:t>
            </a:r>
          </a:p>
          <a:p>
            <a:pPr marL="0" indent="0">
              <a:buNone/>
            </a:pPr>
            <a:r>
              <a:rPr lang="bg-BG" sz="4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</a:t>
            </a:r>
            <a:endParaRPr lang="en-US" sz="38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85491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21">
            <a:extLst>
              <a:ext uri="{FF2B5EF4-FFF2-40B4-BE49-F238E27FC236}">
                <a16:creationId xmlns:a16="http://schemas.microsoft.com/office/drawing/2014/main" id="{0BAEB82B-9A6B-4982-B56B-7529C6EA9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67346" y="1731109"/>
            <a:ext cx="104279" cy="136646"/>
          </a:xfrm>
          <a:custGeom>
            <a:avLst/>
            <a:gdLst>
              <a:gd name="connsiteX0" fmla="*/ 129602 w 139039"/>
              <a:gd name="connsiteY0" fmla="*/ 59048 h 136646"/>
              <a:gd name="connsiteX1" fmla="*/ 78957 w 139039"/>
              <a:gd name="connsiteY1" fmla="*/ 59048 h 136646"/>
              <a:gd name="connsiteX2" fmla="*/ 78957 w 139039"/>
              <a:gd name="connsiteY2" fmla="*/ 9275 h 136646"/>
              <a:gd name="connsiteX3" fmla="*/ 69520 w 139039"/>
              <a:gd name="connsiteY3" fmla="*/ 0 h 136646"/>
              <a:gd name="connsiteX4" fmla="*/ 60082 w 139039"/>
              <a:gd name="connsiteY4" fmla="*/ 9275 h 136646"/>
              <a:gd name="connsiteX5" fmla="*/ 60082 w 139039"/>
              <a:gd name="connsiteY5" fmla="*/ 59048 h 136646"/>
              <a:gd name="connsiteX6" fmla="*/ 9437 w 139039"/>
              <a:gd name="connsiteY6" fmla="*/ 59048 h 136646"/>
              <a:gd name="connsiteX7" fmla="*/ 0 w 139039"/>
              <a:gd name="connsiteY7" fmla="*/ 68323 h 136646"/>
              <a:gd name="connsiteX8" fmla="*/ 9437 w 139039"/>
              <a:gd name="connsiteY8" fmla="*/ 77598 h 136646"/>
              <a:gd name="connsiteX9" fmla="*/ 60082 w 139039"/>
              <a:gd name="connsiteY9" fmla="*/ 77598 h 136646"/>
              <a:gd name="connsiteX10" fmla="*/ 60082 w 139039"/>
              <a:gd name="connsiteY10" fmla="*/ 127371 h 136646"/>
              <a:gd name="connsiteX11" fmla="*/ 69520 w 139039"/>
              <a:gd name="connsiteY11" fmla="*/ 136646 h 136646"/>
              <a:gd name="connsiteX12" fmla="*/ 78957 w 139039"/>
              <a:gd name="connsiteY12" fmla="*/ 127371 h 136646"/>
              <a:gd name="connsiteX13" fmla="*/ 78957 w 139039"/>
              <a:gd name="connsiteY13" fmla="*/ 77598 h 136646"/>
              <a:gd name="connsiteX14" fmla="*/ 129602 w 139039"/>
              <a:gd name="connsiteY14" fmla="*/ 77598 h 136646"/>
              <a:gd name="connsiteX15" fmla="*/ 139039 w 139039"/>
              <a:gd name="connsiteY15" fmla="*/ 68323 h 136646"/>
              <a:gd name="connsiteX16" fmla="*/ 129602 w 139039"/>
              <a:gd name="connsiteY16" fmla="*/ 59048 h 13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6646">
                <a:moveTo>
                  <a:pt x="129602" y="59048"/>
                </a:moveTo>
                <a:lnTo>
                  <a:pt x="78957" y="59048"/>
                </a:lnTo>
                <a:lnTo>
                  <a:pt x="78957" y="9275"/>
                </a:lnTo>
                <a:cubicBezTo>
                  <a:pt x="78957" y="4152"/>
                  <a:pt x="74731" y="0"/>
                  <a:pt x="69520" y="0"/>
                </a:cubicBezTo>
                <a:cubicBezTo>
                  <a:pt x="64308" y="0"/>
                  <a:pt x="60082" y="4152"/>
                  <a:pt x="60082" y="9275"/>
                </a:cubicBezTo>
                <a:lnTo>
                  <a:pt x="60082" y="59048"/>
                </a:lnTo>
                <a:lnTo>
                  <a:pt x="9437" y="59048"/>
                </a:lnTo>
                <a:cubicBezTo>
                  <a:pt x="4225" y="59048"/>
                  <a:pt x="0" y="63201"/>
                  <a:pt x="0" y="68323"/>
                </a:cubicBezTo>
                <a:cubicBezTo>
                  <a:pt x="0" y="73445"/>
                  <a:pt x="4225" y="77598"/>
                  <a:pt x="9437" y="77598"/>
                </a:cubicBezTo>
                <a:lnTo>
                  <a:pt x="60082" y="77598"/>
                </a:lnTo>
                <a:lnTo>
                  <a:pt x="60082" y="127371"/>
                </a:lnTo>
                <a:cubicBezTo>
                  <a:pt x="60082" y="132493"/>
                  <a:pt x="64308" y="136646"/>
                  <a:pt x="69520" y="136646"/>
                </a:cubicBezTo>
                <a:cubicBezTo>
                  <a:pt x="74731" y="136646"/>
                  <a:pt x="78957" y="132493"/>
                  <a:pt x="78957" y="127371"/>
                </a:cubicBezTo>
                <a:lnTo>
                  <a:pt x="78957" y="77598"/>
                </a:lnTo>
                <a:lnTo>
                  <a:pt x="129602" y="77598"/>
                </a:lnTo>
                <a:cubicBezTo>
                  <a:pt x="134814" y="77598"/>
                  <a:pt x="139039" y="73445"/>
                  <a:pt x="139039" y="68323"/>
                </a:cubicBezTo>
                <a:cubicBezTo>
                  <a:pt x="139039" y="63201"/>
                  <a:pt x="134814" y="59048"/>
                  <a:pt x="129602" y="59048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7">
            <a:extLst>
              <a:ext uri="{FF2B5EF4-FFF2-40B4-BE49-F238E27FC236}">
                <a16:creationId xmlns:a16="http://schemas.microsoft.com/office/drawing/2014/main" id="{FC71CE45-EECF-4555-AD4B-1B3D0D5D1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6431" y="1956458"/>
            <a:ext cx="68353" cy="89570"/>
          </a:xfrm>
          <a:custGeom>
            <a:avLst/>
            <a:gdLst>
              <a:gd name="connsiteX0" fmla="*/ 91138 w 91138"/>
              <a:gd name="connsiteY0" fmla="*/ 44785 h 89570"/>
              <a:gd name="connsiteX1" fmla="*/ 45569 w 91138"/>
              <a:gd name="connsiteY1" fmla="*/ 89570 h 89570"/>
              <a:gd name="connsiteX2" fmla="*/ 0 w 91138"/>
              <a:gd name="connsiteY2" fmla="*/ 44785 h 89570"/>
              <a:gd name="connsiteX3" fmla="*/ 45569 w 91138"/>
              <a:gd name="connsiteY3" fmla="*/ 0 h 89570"/>
              <a:gd name="connsiteX4" fmla="*/ 91138 w 91138"/>
              <a:gd name="connsiteY4" fmla="*/ 44785 h 8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89570">
                <a:moveTo>
                  <a:pt x="91138" y="44785"/>
                </a:moveTo>
                <a:cubicBezTo>
                  <a:pt x="91138" y="69519"/>
                  <a:pt x="70736" y="89570"/>
                  <a:pt x="45569" y="89570"/>
                </a:cubicBezTo>
                <a:cubicBezTo>
                  <a:pt x="20402" y="89570"/>
                  <a:pt x="0" y="69519"/>
                  <a:pt x="0" y="44785"/>
                </a:cubicBezTo>
                <a:cubicBezTo>
                  <a:pt x="0" y="20051"/>
                  <a:pt x="20402" y="0"/>
                  <a:pt x="45569" y="0"/>
                </a:cubicBezTo>
                <a:cubicBezTo>
                  <a:pt x="70736" y="0"/>
                  <a:pt x="91138" y="20051"/>
                  <a:pt x="91138" y="44785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Graphic 22">
            <a:extLst>
              <a:ext uri="{FF2B5EF4-FFF2-40B4-BE49-F238E27FC236}">
                <a16:creationId xmlns:a16="http://schemas.microsoft.com/office/drawing/2014/main" id="{53AA89D1-0C70-46BB-8E35-5722A4B18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5691" y="2177021"/>
            <a:ext cx="95785" cy="125516"/>
          </a:xfrm>
          <a:custGeom>
            <a:avLst/>
            <a:gdLst>
              <a:gd name="connsiteX0" fmla="*/ 63857 w 127714"/>
              <a:gd name="connsiteY0" fmla="*/ 18549 h 125516"/>
              <a:gd name="connsiteX1" fmla="*/ 108840 w 127714"/>
              <a:gd name="connsiteY1" fmla="*/ 62758 h 125516"/>
              <a:gd name="connsiteX2" fmla="*/ 63857 w 127714"/>
              <a:gd name="connsiteY2" fmla="*/ 106967 h 125516"/>
              <a:gd name="connsiteX3" fmla="*/ 18874 w 127714"/>
              <a:gd name="connsiteY3" fmla="*/ 62758 h 125516"/>
              <a:gd name="connsiteX4" fmla="*/ 63857 w 127714"/>
              <a:gd name="connsiteY4" fmla="*/ 18549 h 125516"/>
              <a:gd name="connsiteX5" fmla="*/ 63857 w 127714"/>
              <a:gd name="connsiteY5" fmla="*/ 0 h 125516"/>
              <a:gd name="connsiteX6" fmla="*/ 0 w 127714"/>
              <a:gd name="connsiteY6" fmla="*/ 62758 h 125516"/>
              <a:gd name="connsiteX7" fmla="*/ 63857 w 127714"/>
              <a:gd name="connsiteY7" fmla="*/ 125516 h 125516"/>
              <a:gd name="connsiteX8" fmla="*/ 127714 w 127714"/>
              <a:gd name="connsiteY8" fmla="*/ 62758 h 125516"/>
              <a:gd name="connsiteX9" fmla="*/ 63857 w 127714"/>
              <a:gd name="connsiteY9" fmla="*/ 0 h 12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5516">
                <a:moveTo>
                  <a:pt x="63857" y="18549"/>
                </a:moveTo>
                <a:cubicBezTo>
                  <a:pt x="88700" y="18549"/>
                  <a:pt x="108840" y="38342"/>
                  <a:pt x="108840" y="62758"/>
                </a:cubicBezTo>
                <a:cubicBezTo>
                  <a:pt x="108840" y="87174"/>
                  <a:pt x="88700" y="106967"/>
                  <a:pt x="63857" y="106967"/>
                </a:cubicBezTo>
                <a:cubicBezTo>
                  <a:pt x="39014" y="106967"/>
                  <a:pt x="18874" y="87174"/>
                  <a:pt x="18874" y="62758"/>
                </a:cubicBezTo>
                <a:cubicBezTo>
                  <a:pt x="18898" y="38352"/>
                  <a:pt x="39024" y="18573"/>
                  <a:pt x="63857" y="18549"/>
                </a:cubicBezTo>
                <a:moveTo>
                  <a:pt x="63857" y="0"/>
                </a:moveTo>
                <a:cubicBezTo>
                  <a:pt x="28590" y="0"/>
                  <a:pt x="0" y="28098"/>
                  <a:pt x="0" y="62758"/>
                </a:cubicBezTo>
                <a:cubicBezTo>
                  <a:pt x="0" y="97418"/>
                  <a:pt x="28590" y="125516"/>
                  <a:pt x="63857" y="125516"/>
                </a:cubicBezTo>
                <a:cubicBezTo>
                  <a:pt x="99124" y="125516"/>
                  <a:pt x="127714" y="97418"/>
                  <a:pt x="127714" y="62758"/>
                </a:cubicBezTo>
                <a:cubicBezTo>
                  <a:pt x="127714" y="28098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76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8038244-E943-40B9-9095-FC737E133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438" y="501651"/>
            <a:ext cx="3326040" cy="1716255"/>
          </a:xfrm>
        </p:spPr>
        <p:txBody>
          <a:bodyPr anchor="b">
            <a:normAutofit/>
          </a:bodyPr>
          <a:lstStyle/>
          <a:p>
            <a:r>
              <a:rPr lang="bg-BG" sz="4900">
                <a:latin typeface="+mn-lt"/>
              </a:rPr>
              <a:t>Княз/ цар Фердинанд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B5ABDEAA-B248-4182-B67C-A925338E7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256" y="252743"/>
            <a:ext cx="3554714" cy="304261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Фердинанд I Български – Уикипедия">
            <a:extLst>
              <a:ext uri="{FF2B5EF4-FFF2-40B4-BE49-F238E27FC236}">
                <a16:creationId xmlns:a16="http://schemas.microsoft.com/office/drawing/2014/main" id="{9BD4A577-74F9-4C31-A719-8F2993D04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r="2574"/>
          <a:stretch/>
        </p:blipFill>
        <p:spPr bwMode="auto">
          <a:xfrm>
            <a:off x="1730071" y="321046"/>
            <a:ext cx="1812837" cy="295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9086" y="3548095"/>
            <a:ext cx="3554715" cy="304261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2" name="Content Placeholder 1031">
            <a:extLst>
              <a:ext uri="{FF2B5EF4-FFF2-40B4-BE49-F238E27FC236}">
                <a16:creationId xmlns:a16="http://schemas.microsoft.com/office/drawing/2014/main" id="{933B15F3-CC1D-3415-8622-40616ADA9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598" y="4059943"/>
            <a:ext cx="2723227" cy="187894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bg-BG" dirty="0"/>
              <a:t>Обявяване на Независимостта </a:t>
            </a:r>
          </a:p>
          <a:p>
            <a:pPr marL="0" indent="0">
              <a:buNone/>
            </a:pPr>
            <a:r>
              <a:rPr lang="bg-BG" dirty="0"/>
              <a:t>22 септември 1908 г.</a:t>
            </a:r>
            <a:endParaRPr lang="en-US" dirty="0"/>
          </a:p>
        </p:txBody>
      </p:sp>
      <p:pic>
        <p:nvPicPr>
          <p:cNvPr id="1028" name="Picture 4" descr="Историите ON AIR: Цар Фердинанд - едно право дело - Bgonair">
            <a:extLst>
              <a:ext uri="{FF2B5EF4-FFF2-40B4-BE49-F238E27FC236}">
                <a16:creationId xmlns:a16="http://schemas.microsoft.com/office/drawing/2014/main" id="{A8354FD6-B29D-4E6D-BBF5-FA0946CF2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1" r="12892" b="-2"/>
          <a:stretch/>
        </p:blipFill>
        <p:spPr bwMode="auto">
          <a:xfrm>
            <a:off x="1004053" y="3708453"/>
            <a:ext cx="3746749" cy="304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49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65EB0A1-B5F1-4E05-A519-E5D9EAE6C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438" y="501651"/>
            <a:ext cx="3326040" cy="1716255"/>
          </a:xfrm>
        </p:spPr>
        <p:txBody>
          <a:bodyPr anchor="b">
            <a:normAutofit/>
          </a:bodyPr>
          <a:lstStyle/>
          <a:p>
            <a:r>
              <a:rPr lang="bg-BG" sz="4900" b="1"/>
              <a:t>Цар Фердинанд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Най-противоречивата фигура на българския престол - Площад Славейков">
            <a:extLst>
              <a:ext uri="{FF2B5EF4-FFF2-40B4-BE49-F238E27FC236}">
                <a16:creationId xmlns:a16="http://schemas.microsoft.com/office/drawing/2014/main" id="{757A9CEE-6BE2-41B8-9868-440E70005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9302"/>
          <a:stretch/>
        </p:blipFill>
        <p:spPr bwMode="auto">
          <a:xfrm>
            <a:off x="209357" y="299508"/>
            <a:ext cx="3916219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Началото на Балканската война | Royal Bulgaria in Colour | Царство България  въ цвѣтъ">
            <a:extLst>
              <a:ext uri="{FF2B5EF4-FFF2-40B4-BE49-F238E27FC236}">
                <a16:creationId xmlns:a16="http://schemas.microsoft.com/office/drawing/2014/main" id="{147FFDAB-4259-4F89-AE64-4F2506C28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" r="13624" b="1"/>
          <a:stretch/>
        </p:blipFill>
        <p:spPr bwMode="auto">
          <a:xfrm>
            <a:off x="209357" y="3548095"/>
            <a:ext cx="3916219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Content Placeholder 2055">
            <a:extLst>
              <a:ext uri="{FF2B5EF4-FFF2-40B4-BE49-F238E27FC236}">
                <a16:creationId xmlns:a16="http://schemas.microsoft.com/office/drawing/2014/main" id="{5CC18225-6713-D11C-FA41-0FF268EA8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437" y="2645922"/>
            <a:ext cx="3576564" cy="4056536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bg-BG" dirty="0">
                <a:solidFill>
                  <a:schemeClr val="tx1">
                    <a:alpha val="80000"/>
                  </a:schemeClr>
                </a:solidFill>
              </a:rPr>
              <a:t>Обявяване на Балканската война на  5 октомври 1912 г.</a:t>
            </a:r>
          </a:p>
          <a:p>
            <a:pPr marL="0" indent="0">
              <a:buNone/>
            </a:pPr>
            <a:r>
              <a:rPr lang="bg-BG" dirty="0">
                <a:solidFill>
                  <a:schemeClr val="tx1">
                    <a:alpha val="80000"/>
                  </a:schemeClr>
                </a:solidFill>
              </a:rPr>
              <a:t>Балканският съюз побеждава Османската империя и си връща земите, населени с християнско население.</a:t>
            </a:r>
            <a:endParaRPr lang="en-US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409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0438A51-FE56-4062-A5CC-55A65609C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446" y="789549"/>
            <a:ext cx="3326040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g-BG" sz="3800" b="1" kern="1200" dirty="0">
                <a:latin typeface="+mj-lt"/>
                <a:ea typeface="+mj-ea"/>
                <a:cs typeface="+mj-cs"/>
              </a:rPr>
              <a:t>Княз Александър</a:t>
            </a:r>
            <a:r>
              <a:rPr lang="en-US" sz="3800" b="1" kern="1200" dirty="0">
                <a:latin typeface="+mj-lt"/>
                <a:ea typeface="+mj-ea"/>
                <a:cs typeface="+mj-cs"/>
              </a:rPr>
              <a:t> I</a:t>
            </a:r>
            <a:r>
              <a:rPr lang="bg-BG" sz="3800" b="1" kern="1200" dirty="0">
                <a:latin typeface="+mj-lt"/>
                <a:ea typeface="+mj-ea"/>
                <a:cs typeface="+mj-cs"/>
              </a:rPr>
              <a:t> Батенберг</a:t>
            </a:r>
            <a:endParaRPr lang="en-US" sz="38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5ABDEAA-B248-4182-B67C-A925338E7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256" y="252743"/>
            <a:ext cx="3554714" cy="304261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 descr="Княз Александър І Батенберг принуден да абдикира | Банкеръ">
            <a:extLst>
              <a:ext uri="{FF2B5EF4-FFF2-40B4-BE49-F238E27FC236}">
                <a16:creationId xmlns:a16="http://schemas.microsoft.com/office/drawing/2014/main" id="{EE74FC29-0195-4FA5-A521-C89D229C1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" t="10594" r="-2" b="38693"/>
          <a:stretch/>
        </p:blipFill>
        <p:spPr bwMode="auto">
          <a:xfrm>
            <a:off x="1206631" y="424441"/>
            <a:ext cx="2666843" cy="269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9086" y="3548095"/>
            <a:ext cx="3554715" cy="304261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80" name="Content Placeholder 3079">
            <a:extLst>
              <a:ext uri="{FF2B5EF4-FFF2-40B4-BE49-F238E27FC236}">
                <a16:creationId xmlns:a16="http://schemas.microsoft.com/office/drawing/2014/main" id="{44D05106-70F9-AEF9-0A82-E5CFC3D91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6822" y="3295353"/>
            <a:ext cx="4043288" cy="329535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bg-BG" dirty="0"/>
              <a:t>„Ако умра, нека бъда пренесен в милата България; в тая България, на която посветих най-скъпите години на живота си и пожертвах и най-скъпото от живота си – честта си.“</a:t>
            </a:r>
            <a:endParaRPr lang="en-US" dirty="0"/>
          </a:p>
        </p:txBody>
      </p:sp>
      <p:pic>
        <p:nvPicPr>
          <p:cNvPr id="3076" name="Picture 4" descr="Княз Александър I Батенберг - първият български монарх">
            <a:extLst>
              <a:ext uri="{FF2B5EF4-FFF2-40B4-BE49-F238E27FC236}">
                <a16:creationId xmlns:a16="http://schemas.microsoft.com/office/drawing/2014/main" id="{79393145-428B-460D-9842-DE04C864A1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47" b="7374"/>
          <a:stretch/>
        </p:blipFill>
        <p:spPr bwMode="auto">
          <a:xfrm>
            <a:off x="952107" y="3655689"/>
            <a:ext cx="2149312" cy="280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3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15F6E8B-9A1D-46B5-AFC4-C011433BF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59" y="685799"/>
            <a:ext cx="3744496" cy="1925425"/>
          </a:xfrm>
        </p:spPr>
        <p:txBody>
          <a:bodyPr anchor="b">
            <a:normAutofit/>
          </a:bodyPr>
          <a:lstStyle/>
          <a:p>
            <a:pPr algn="ctr"/>
            <a:r>
              <a:rPr lang="bg-BG" sz="4000" b="1" dirty="0">
                <a:solidFill>
                  <a:srgbClr val="595959"/>
                </a:solidFill>
              </a:rPr>
              <a:t>Мавзолей Александър</a:t>
            </a:r>
            <a:r>
              <a:rPr lang="en-US" sz="4000" b="1" dirty="0">
                <a:solidFill>
                  <a:srgbClr val="595959"/>
                </a:solidFill>
              </a:rPr>
              <a:t> I</a:t>
            </a:r>
            <a:r>
              <a:rPr lang="bg-BG" sz="4000" b="1" dirty="0">
                <a:solidFill>
                  <a:srgbClr val="595959"/>
                </a:solidFill>
              </a:rPr>
              <a:t> Батенберг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47847F-8473-4F3B-5E4D-FFAC58F09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859" y="2978869"/>
            <a:ext cx="3458560" cy="323890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bg-BG" dirty="0">
                <a:solidFill>
                  <a:srgbClr val="595959"/>
                </a:solidFill>
              </a:rPr>
              <a:t>Умира в Грац, Германия. Тленните му останки са положени в специално изграден мавзолей на булевард „Васил Левски“ в София.</a:t>
            </a:r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8E55DF3-21E9-44A0-AB60-5F973CE11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r="24335" b="-1"/>
          <a:stretch/>
        </p:blipFill>
        <p:spPr bwMode="auto">
          <a:xfrm>
            <a:off x="4572000" y="506479"/>
            <a:ext cx="4572000" cy="582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432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43D6EDB-B92E-4693-B6A2-54D227D42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437" y="501652"/>
            <a:ext cx="3326040" cy="12894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g-BG" b="1" kern="1200" dirty="0">
                <a:latin typeface="+mj-lt"/>
                <a:ea typeface="+mj-ea"/>
                <a:cs typeface="+mj-cs"/>
              </a:rPr>
              <a:t>Цар Борис </a:t>
            </a:r>
            <a:r>
              <a:rPr lang="en-US" b="1" kern="1200" dirty="0">
                <a:latin typeface="+mj-lt"/>
                <a:ea typeface="+mj-ea"/>
                <a:cs typeface="+mj-cs"/>
              </a:rPr>
              <a:t>III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Борис ІІІ отровен от дългата ръка на Москва? - 24chasa.bg">
            <a:extLst>
              <a:ext uri="{FF2B5EF4-FFF2-40B4-BE49-F238E27FC236}">
                <a16:creationId xmlns:a16="http://schemas.microsoft.com/office/drawing/2014/main" id="{40C48CF6-BAD7-4413-9366-2DF0054867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6" r="-1" b="37864"/>
          <a:stretch/>
        </p:blipFill>
        <p:spPr bwMode="auto">
          <a:xfrm>
            <a:off x="209357" y="299508"/>
            <a:ext cx="3916219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Отровен ли е цар Борис III? - Webcafe.bg">
            <a:extLst>
              <a:ext uri="{FF2B5EF4-FFF2-40B4-BE49-F238E27FC236}">
                <a16:creationId xmlns:a16="http://schemas.microsoft.com/office/drawing/2014/main" id="{5732105B-2AAE-4F1F-AD89-7A2F6D5E8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" r="21601" b="3"/>
          <a:stretch/>
        </p:blipFill>
        <p:spPr bwMode="auto">
          <a:xfrm>
            <a:off x="209357" y="3548095"/>
            <a:ext cx="3916219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Content Placeholder 4103">
            <a:extLst>
              <a:ext uri="{FF2B5EF4-FFF2-40B4-BE49-F238E27FC236}">
                <a16:creationId xmlns:a16="http://schemas.microsoft.com/office/drawing/2014/main" id="{FFE01A15-AA6E-F18C-E9A7-F96BCD256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658" y="3613893"/>
            <a:ext cx="3663237" cy="271491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bg-BG" dirty="0">
                <a:solidFill>
                  <a:schemeClr val="tx1">
                    <a:alpha val="80000"/>
                  </a:schemeClr>
                </a:solidFill>
              </a:rPr>
              <a:t>Среща на цар Борис 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III</a:t>
            </a:r>
            <a:r>
              <a:rPr lang="bg-BG" dirty="0">
                <a:solidFill>
                  <a:schemeClr val="tx1">
                    <a:alpha val="80000"/>
                  </a:schemeClr>
                </a:solidFill>
              </a:rPr>
              <a:t> с Адолф Хитлер по време на Втората световна война</a:t>
            </a:r>
          </a:p>
          <a:p>
            <a:pPr marL="0" indent="0">
              <a:buNone/>
            </a:pPr>
            <a:r>
              <a:rPr lang="bg-BG" dirty="0">
                <a:solidFill>
                  <a:schemeClr val="tx1">
                    <a:alpha val="80000"/>
                  </a:schemeClr>
                </a:solidFill>
              </a:rPr>
              <a:t>България е съюзник на Германия във войната.</a:t>
            </a:r>
            <a:endParaRPr lang="en-US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89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29E3B08-96F1-488A-BEED-C4F45C5F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171" y="583345"/>
            <a:ext cx="6996419" cy="551341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r"/>
            <a:br>
              <a:rPr lang="bg-BG" sz="5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bg-BG" sz="5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Какво </a:t>
            </a:r>
            <a:r>
              <a:rPr lang="bg-BG" sz="5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е общото между подчертаните думи?</a:t>
            </a:r>
            <a:br>
              <a:rPr lang="bg-BG" sz="5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bg-BG" sz="5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bg-BG" sz="4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bg-BG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Аз </a:t>
            </a:r>
            <a:r>
              <a:rPr lang="bg-BG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умея да съставям изречения!</a:t>
            </a:r>
            <a:br>
              <a:rPr lang="bg-BG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7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769" y="583345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74854" y="812640"/>
            <a:ext cx="68353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4114" y="1037066"/>
            <a:ext cx="95785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2085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7318" y="5636680"/>
            <a:ext cx="113652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3881" y="6096759"/>
            <a:ext cx="81469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5716" y="6238029"/>
            <a:ext cx="7181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17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4BF5535-26D4-4457-A06D-A5FC1A0C2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402" y="207391"/>
            <a:ext cx="3817855" cy="10558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g-BG" sz="3400" b="1" kern="1200" dirty="0">
                <a:latin typeface="+mj-lt"/>
                <a:ea typeface="+mj-ea"/>
                <a:cs typeface="+mj-cs"/>
              </a:rPr>
              <a:t>България в Първата световна война</a:t>
            </a:r>
            <a:endParaRPr lang="en-US" sz="34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България в Първата световна война | National Geographic България">
            <a:extLst>
              <a:ext uri="{FF2B5EF4-FFF2-40B4-BE49-F238E27FC236}">
                <a16:creationId xmlns:a16="http://schemas.microsoft.com/office/drawing/2014/main" id="{3FCFB457-A428-4BFD-AC55-56A54740C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r="21051" b="1"/>
          <a:stretch/>
        </p:blipFill>
        <p:spPr bwMode="auto">
          <a:xfrm>
            <a:off x="209357" y="299508"/>
            <a:ext cx="3916219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14 октомври: Включване на Царство България в Първата световна война">
            <a:extLst>
              <a:ext uri="{FF2B5EF4-FFF2-40B4-BE49-F238E27FC236}">
                <a16:creationId xmlns:a16="http://schemas.microsoft.com/office/drawing/2014/main" id="{E3A51091-2746-4C92-AA1E-CD08AD855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9"/>
          <a:stretch/>
        </p:blipFill>
        <p:spPr bwMode="auto">
          <a:xfrm>
            <a:off x="209357" y="3548095"/>
            <a:ext cx="3916219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Content Placeholder 5127">
            <a:extLst>
              <a:ext uri="{FF2B5EF4-FFF2-40B4-BE49-F238E27FC236}">
                <a16:creationId xmlns:a16="http://schemas.microsoft.com/office/drawing/2014/main" id="{98305963-49DE-7AA1-8E4D-6D101B512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563" y="1376313"/>
            <a:ext cx="4334932" cy="547630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bg-BG" dirty="0">
                <a:solidFill>
                  <a:schemeClr val="tx1">
                    <a:alpha val="80000"/>
                  </a:schemeClr>
                </a:solidFill>
              </a:rPr>
              <a:t>Окопната война</a:t>
            </a:r>
            <a:endParaRPr lang="bg-BG" sz="24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alpha val="80000"/>
                  </a:schemeClr>
                </a:solidFill>
              </a:rPr>
              <a:t>Генерал Колев: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alpha val="80000"/>
                  </a:schemeClr>
                </a:solidFill>
              </a:rPr>
              <a:t>„</a:t>
            </a:r>
            <a:r>
              <a:rPr lang="ru-RU" dirty="0" err="1">
                <a:solidFill>
                  <a:schemeClr val="tx1">
                    <a:alpha val="80000"/>
                  </a:schemeClr>
                </a:solidFill>
              </a:rPr>
              <a:t>Кавалеристи</a:t>
            </a:r>
            <a:r>
              <a:rPr lang="ru-RU" dirty="0">
                <a:solidFill>
                  <a:schemeClr val="tx1">
                    <a:alpha val="80000"/>
                  </a:schemeClr>
                </a:solidFill>
              </a:rPr>
              <a:t>, Бог ми е </a:t>
            </a:r>
            <a:r>
              <a:rPr lang="ru-RU" dirty="0" err="1">
                <a:solidFill>
                  <a:schemeClr val="tx1">
                    <a:alpha val="80000"/>
                  </a:schemeClr>
                </a:solidFill>
              </a:rPr>
              <a:t>свидетел</a:t>
            </a:r>
            <a:r>
              <a:rPr lang="ru-RU" dirty="0">
                <a:solidFill>
                  <a:schemeClr val="tx1">
                    <a:alpha val="80000"/>
                  </a:schemeClr>
                </a:solidFill>
              </a:rPr>
              <a:t>, че </a:t>
            </a:r>
            <a:r>
              <a:rPr lang="ru-RU" dirty="0" err="1">
                <a:solidFill>
                  <a:schemeClr val="tx1">
                    <a:alpha val="80000"/>
                  </a:schemeClr>
                </a:solidFill>
              </a:rPr>
              <a:t>съм</a:t>
            </a:r>
            <a:r>
              <a:rPr lang="ru-RU" dirty="0">
                <a:solidFill>
                  <a:schemeClr val="tx1">
                    <a:alpha val="80000"/>
                  </a:schemeClr>
                </a:solidFill>
              </a:rPr>
              <a:t> признателен на </a:t>
            </a:r>
            <a:r>
              <a:rPr lang="ru-RU" dirty="0" err="1">
                <a:solidFill>
                  <a:schemeClr val="tx1">
                    <a:alpha val="80000"/>
                  </a:schemeClr>
                </a:solidFill>
              </a:rPr>
              <a:t>Русия</a:t>
            </a:r>
            <a:r>
              <a:rPr lang="ru-RU" dirty="0">
                <a:solidFill>
                  <a:schemeClr val="tx1">
                    <a:alpha val="80000"/>
                  </a:schemeClr>
                </a:solidFill>
              </a:rPr>
              <a:t>, задето ни освободи. Но </a:t>
            </a:r>
            <a:r>
              <a:rPr lang="ru-RU" dirty="0" err="1">
                <a:solidFill>
                  <a:schemeClr val="tx1">
                    <a:alpha val="80000"/>
                  </a:schemeClr>
                </a:solidFill>
              </a:rPr>
              <a:t>какво</a:t>
            </a:r>
            <a:r>
              <a:rPr lang="ru-RU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alpha val="80000"/>
                  </a:schemeClr>
                </a:solidFill>
              </a:rPr>
              <a:t>търсят</a:t>
            </a:r>
            <a:r>
              <a:rPr lang="ru-RU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alpha val="80000"/>
                  </a:schemeClr>
                </a:solidFill>
              </a:rPr>
              <a:t>сега</a:t>
            </a:r>
            <a:r>
              <a:rPr lang="ru-RU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alpha val="80000"/>
                  </a:schemeClr>
                </a:solidFill>
              </a:rPr>
              <a:t>казаците</a:t>
            </a:r>
            <a:r>
              <a:rPr lang="ru-RU" dirty="0">
                <a:solidFill>
                  <a:schemeClr val="tx1">
                    <a:alpha val="8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1">
                    <a:alpha val="80000"/>
                  </a:schemeClr>
                </a:solidFill>
              </a:rPr>
              <a:t>нашата</a:t>
            </a:r>
            <a:r>
              <a:rPr lang="ru-RU" dirty="0">
                <a:solidFill>
                  <a:schemeClr val="tx1">
                    <a:alpha val="80000"/>
                  </a:schemeClr>
                </a:solidFill>
              </a:rPr>
              <a:t> Добруджа? </a:t>
            </a:r>
            <a:r>
              <a:rPr lang="ru-RU" dirty="0" err="1">
                <a:solidFill>
                  <a:schemeClr val="tx1">
                    <a:alpha val="80000"/>
                  </a:schemeClr>
                </a:solidFill>
              </a:rPr>
              <a:t>Ще</a:t>
            </a:r>
            <a:r>
              <a:rPr lang="ru-RU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alpha val="80000"/>
                  </a:schemeClr>
                </a:solidFill>
              </a:rPr>
              <a:t>ги</a:t>
            </a:r>
            <a:r>
              <a:rPr lang="ru-RU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alpha val="80000"/>
                  </a:schemeClr>
                </a:solidFill>
              </a:rPr>
              <a:t>бием</a:t>
            </a:r>
            <a:r>
              <a:rPr lang="ru-RU" dirty="0">
                <a:solidFill>
                  <a:schemeClr val="tx1">
                    <a:alpha val="80000"/>
                  </a:schemeClr>
                </a:solidFill>
              </a:rPr>
              <a:t> и прогоним </a:t>
            </a:r>
            <a:r>
              <a:rPr lang="ru-RU" dirty="0" err="1">
                <a:solidFill>
                  <a:schemeClr val="tx1">
                    <a:alpha val="80000"/>
                  </a:schemeClr>
                </a:solidFill>
              </a:rPr>
              <a:t>както</a:t>
            </a:r>
            <a:r>
              <a:rPr lang="ru-RU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alpha val="80000"/>
                  </a:schemeClr>
                </a:solidFill>
              </a:rPr>
              <a:t>всеки</a:t>
            </a:r>
            <a:r>
              <a:rPr lang="ru-RU" dirty="0">
                <a:solidFill>
                  <a:schemeClr val="tx1">
                    <a:alpha val="80000"/>
                  </a:schemeClr>
                </a:solidFill>
              </a:rPr>
              <a:t> враг, </a:t>
            </a:r>
            <a:r>
              <a:rPr lang="ru-RU" dirty="0" err="1">
                <a:solidFill>
                  <a:schemeClr val="tx1">
                    <a:alpha val="80000"/>
                  </a:schemeClr>
                </a:solidFill>
              </a:rPr>
              <a:t>който</a:t>
            </a:r>
            <a:r>
              <a:rPr lang="ru-RU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alpha val="80000"/>
                  </a:schemeClr>
                </a:solidFill>
              </a:rPr>
              <a:t>пречи</a:t>
            </a:r>
            <a:r>
              <a:rPr lang="ru-RU" dirty="0">
                <a:solidFill>
                  <a:schemeClr val="tx1">
                    <a:alpha val="8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tx1">
                    <a:alpha val="80000"/>
                  </a:schemeClr>
                </a:solidFill>
              </a:rPr>
              <a:t>обединението</a:t>
            </a:r>
            <a:r>
              <a:rPr lang="ru-RU" dirty="0">
                <a:solidFill>
                  <a:schemeClr val="tx1">
                    <a:alpha val="8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alpha val="80000"/>
                  </a:schemeClr>
                </a:solidFill>
              </a:rPr>
              <a:t>България</a:t>
            </a:r>
            <a:r>
              <a:rPr lang="ru-RU" dirty="0">
                <a:solidFill>
                  <a:schemeClr val="tx1">
                    <a:alpha val="80000"/>
                  </a:schemeClr>
                </a:solidFill>
              </a:rPr>
              <a:t>!“</a:t>
            </a:r>
            <a:endParaRPr lang="en-US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524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71D74DD-EC45-478F-B46E-41CCDDEB6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488" y="841016"/>
            <a:ext cx="3326040" cy="1716255"/>
          </a:xfrm>
        </p:spPr>
        <p:txBody>
          <a:bodyPr anchor="b">
            <a:normAutofit/>
          </a:bodyPr>
          <a:lstStyle/>
          <a:p>
            <a:r>
              <a:rPr lang="bg-BG" sz="3800" b="1" dirty="0"/>
              <a:t>Съединението</a:t>
            </a:r>
            <a:br>
              <a:rPr lang="bg-BG" sz="3800" b="1" dirty="0"/>
            </a:br>
            <a:r>
              <a:rPr lang="bg-BG" sz="3800" b="1" dirty="0"/>
              <a:t>6 септември 1885 г.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Навършват се 136 години от Съединението на България – Община Поморие">
            <a:extLst>
              <a:ext uri="{FF2B5EF4-FFF2-40B4-BE49-F238E27FC236}">
                <a16:creationId xmlns:a16="http://schemas.microsoft.com/office/drawing/2014/main" id="{7436A1FA-9E62-4ABB-B5D5-45DF726221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r="51291" b="2"/>
          <a:stretch/>
        </p:blipFill>
        <p:spPr bwMode="auto">
          <a:xfrm>
            <a:off x="209357" y="299508"/>
            <a:ext cx="3916219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Русия, Съединението, историята ни - Mediapool.bg">
            <a:extLst>
              <a:ext uri="{FF2B5EF4-FFF2-40B4-BE49-F238E27FC236}">
                <a16:creationId xmlns:a16="http://schemas.microsoft.com/office/drawing/2014/main" id="{669EDF40-54EE-40E7-B89B-6C117C932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5685"/>
          <a:stretch/>
        </p:blipFill>
        <p:spPr bwMode="auto">
          <a:xfrm>
            <a:off x="209357" y="3548095"/>
            <a:ext cx="3916219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Content Placeholder 6151">
            <a:extLst>
              <a:ext uri="{FF2B5EF4-FFF2-40B4-BE49-F238E27FC236}">
                <a16:creationId xmlns:a16="http://schemas.microsoft.com/office/drawing/2014/main" id="{4BEC5B1B-DC0B-55EF-49BF-6EACAC1ED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4026" y="3775961"/>
            <a:ext cx="3416502" cy="25546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bg-BG" dirty="0">
                <a:solidFill>
                  <a:schemeClr val="tx1">
                    <a:alpha val="80000"/>
                  </a:schemeClr>
                </a:solidFill>
              </a:rPr>
              <a:t>Княз Александър 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I</a:t>
            </a:r>
            <a:r>
              <a:rPr lang="bg-BG" dirty="0">
                <a:solidFill>
                  <a:schemeClr val="tx1">
                    <a:alpha val="80000"/>
                  </a:schemeClr>
                </a:solidFill>
              </a:rPr>
              <a:t> Батенберг пристига в Пловдив и признава Съединението на Княжество България и Източна Румелия.</a:t>
            </a:r>
            <a:endParaRPr lang="en-US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1870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314</Words>
  <Application>Microsoft Office PowerPoint</Application>
  <PresentationFormat>Презентация на цял екран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на Office</vt:lpstr>
      <vt:lpstr>Зная как да използвам думите в речта</vt:lpstr>
      <vt:lpstr>Княз/ цар Фердинанд</vt:lpstr>
      <vt:lpstr>Цар Фердинанд</vt:lpstr>
      <vt:lpstr>Княз Александър I Батенберг</vt:lpstr>
      <vt:lpstr>Мавзолей Александър I Батенберг</vt:lpstr>
      <vt:lpstr>Цар Борис III</vt:lpstr>
      <vt:lpstr> Какво е общото между подчертаните думи?   Аз умея да съставям изречения! </vt:lpstr>
      <vt:lpstr>България в Първата световна война</vt:lpstr>
      <vt:lpstr>Съединението 6 септември 1885 г.</vt:lpstr>
      <vt:lpstr>Санстефанският мир</vt:lpstr>
      <vt:lpstr>  Балканската война </vt:lpstr>
      <vt:lpstr>Мир  България  Родина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Теодора Пашалиева</dc:creator>
  <cp:lastModifiedBy>Теодора Пашалиева</cp:lastModifiedBy>
  <cp:revision>21</cp:revision>
  <dcterms:created xsi:type="dcterms:W3CDTF">2022-04-12T13:58:20Z</dcterms:created>
  <dcterms:modified xsi:type="dcterms:W3CDTF">2022-04-20T07:12:10Z</dcterms:modified>
</cp:coreProperties>
</file>