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83D5-0B54-4A44-9D64-A7D997C9A53B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A5A4-2D04-4E41-ABEB-A3D55EB18A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07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9A5A4-2D04-4E41-ABEB-A3D55EB18A4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74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21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62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282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576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144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82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87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50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64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086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69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22F3-2484-4D72-8FDC-AAAD6A9F6DA3}" type="datetimeFigureOut">
              <a:rPr lang="bg-BG" smtClean="0"/>
              <a:t>21.9.2014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034A-0C97-45AF-909E-423772843B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45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Най-старото злато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dhabi" panose="01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650" y="3622675"/>
            <a:ext cx="5048250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13" y="4543003"/>
            <a:ext cx="3206887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75" y="-384175"/>
            <a:ext cx="3600450" cy="2700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89323"/>
            <a:ext cx="2921000" cy="2358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6531"/>
            <a:ext cx="3517900" cy="27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339725"/>
            <a:ext cx="8458200" cy="185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В </a:t>
            </a:r>
            <a:r>
              <a:rPr lang="ru-RU" sz="2400" dirty="0"/>
              <a:t>гроб №36 са намерени над 850 златни предмета: диадема, обеци, огърлица, нагръдник, гривни</a:t>
            </a:r>
            <a:r>
              <a:rPr lang="ru-RU" sz="2400" dirty="0" smtClean="0"/>
              <a:t>, </a:t>
            </a:r>
            <a:r>
              <a:rPr lang="ru-RU" sz="2400" dirty="0"/>
              <a:t>златен чук-скиптър, златен модел на „бумеранг“ или „сърп“, две златни пластинки, представящи животински фигурки, тридесет стилизирани глави на рогато </a:t>
            </a:r>
            <a:r>
              <a:rPr lang="ru-RU" sz="2400" dirty="0" smtClean="0"/>
              <a:t>животно.</a:t>
            </a:r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1905000" y="2197100"/>
            <a:ext cx="5384800" cy="42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0" y="962025"/>
            <a:ext cx="5492750" cy="447675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Златни гривни от гроб №36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3034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7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835025"/>
            <a:ext cx="4959350" cy="549275"/>
          </a:xfrm>
        </p:spPr>
        <p:txBody>
          <a:bodyPr/>
          <a:lstStyle/>
          <a:p>
            <a:r>
              <a:rPr lang="bg-BG" dirty="0" smtClean="0"/>
              <a:t>Златни скиптри от гроб № 36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2121603"/>
            <a:ext cx="5417017" cy="40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649" y="860425"/>
            <a:ext cx="4819650" cy="574675"/>
          </a:xfrm>
        </p:spPr>
        <p:txBody>
          <a:bodyPr/>
          <a:lstStyle/>
          <a:p>
            <a:r>
              <a:rPr lang="bg-BG" dirty="0" smtClean="0"/>
              <a:t>Златни гривни от гроб № 1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2049462"/>
            <a:ext cx="5327651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784225"/>
            <a:ext cx="8636000" cy="122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Заради </a:t>
            </a:r>
            <a:r>
              <a:rPr lang="ru-RU" sz="2400" dirty="0"/>
              <a:t>присъствието на ковашки инструменти е предложена хипотезата за символично погребение на цар жрец, който е и магьосник ковач.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9" y="3022600"/>
            <a:ext cx="3508182" cy="2647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2723572"/>
            <a:ext cx="4163822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4" y="485770"/>
            <a:ext cx="7597246" cy="12096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Подобни символични царски погребения са открити в гробове №1, 4 и 5, които са разположени редом със символичните погребения на маски.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038600"/>
            <a:ext cx="2225675" cy="222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50" y="2362200"/>
            <a:ext cx="302418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50" y="1947860"/>
            <a:ext cx="24511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4" y="1854198"/>
            <a:ext cx="2575983" cy="19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641351"/>
            <a:ext cx="5467350" cy="115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     Обредни фигурки на бик </a:t>
            </a:r>
          </a:p>
          <a:p>
            <a:pPr marL="0" indent="0">
              <a:buNone/>
            </a:pPr>
            <a:r>
              <a:rPr lang="bg-BG" dirty="0"/>
              <a:t>з</a:t>
            </a:r>
            <a:r>
              <a:rPr lang="bg-BG" dirty="0" smtClean="0"/>
              <a:t>ооморфни амулети от гроб № 36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162175"/>
            <a:ext cx="5048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5627"/>
            <a:ext cx="4533900" cy="815974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Златен нагръдник и апликации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9125"/>
            <a:ext cx="38100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2" y="2798762"/>
            <a:ext cx="4044476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74050" cy="1325563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Златни нанизи от гроб № 36, гривна от № 6 и украса от № 9</a:t>
            </a:r>
            <a:endParaRPr lang="bg-BG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815431"/>
            <a:ext cx="4000500" cy="3362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405731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035425"/>
            <a:ext cx="4000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b="1" dirty="0" smtClean="0"/>
              <a:t>Днес златото се съхранява в специална зала на Варненския археологически музей.</a:t>
            </a:r>
            <a:endParaRPr lang="bg-BG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888571"/>
            <a:ext cx="3410497" cy="25692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734939"/>
            <a:ext cx="2235747" cy="1676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2136"/>
            <a:ext cx="3600451" cy="2580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6095" y="3380216"/>
            <a:ext cx="1582666" cy="42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4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301625"/>
            <a:ext cx="8553450" cy="222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Варненският </a:t>
            </a:r>
            <a:r>
              <a:rPr lang="ru-RU" sz="2400" dirty="0"/>
              <a:t>халколитен некропол е открит през 1972 г. в района на Варненското езеро и е датиран в </a:t>
            </a:r>
            <a:r>
              <a:rPr lang="ru-RU" sz="2400" dirty="0" smtClean="0"/>
              <a:t>кр. </a:t>
            </a:r>
            <a:r>
              <a:rPr lang="ru-RU" sz="2400" dirty="0"/>
              <a:t>на V — </a:t>
            </a:r>
            <a:r>
              <a:rPr lang="ru-RU" sz="2400" dirty="0" smtClean="0"/>
              <a:t>нач. </a:t>
            </a:r>
            <a:r>
              <a:rPr lang="ru-RU" sz="2400" dirty="0"/>
              <a:t>на IV хил. п</a:t>
            </a:r>
            <a:r>
              <a:rPr lang="ru-RU" sz="2400" dirty="0" smtClean="0"/>
              <a:t>р. Хр. </a:t>
            </a:r>
            <a:r>
              <a:rPr lang="ru-RU" sz="2400" dirty="0"/>
              <a:t>Смята се, че находките от "Варненското злато" са най-старото технологично обработено злато в Европа и света, причислявано към т. нар. Култура Варна (4400 - 4100 г. пр. Хр</a:t>
            </a:r>
            <a:r>
              <a:rPr lang="ru-RU" sz="2400" dirty="0" smtClean="0"/>
              <a:t>.)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6" y="2413000"/>
            <a:ext cx="4370387" cy="42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88350" cy="157797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Съкровището от Хотница се състои от 44 златни предмета, датирани към каменно-медната епоха, открити при проучването на едноименната селищна могила през 1956 и 1957г. </a:t>
            </a:r>
            <a:r>
              <a:rPr lang="ru-RU" sz="2400" b="1" dirty="0" smtClean="0"/>
              <a:t> Днес </a:t>
            </a:r>
            <a:r>
              <a:rPr lang="ru-RU" sz="2400" b="1" dirty="0"/>
              <a:t>се съхранява в Музея на Второто българско царство във Велико Търново.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406650"/>
            <a:ext cx="7112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2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5100"/>
            <a:ext cx="8032750" cy="21971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/>
              <a:t>Съкровището съдържа 4 кръгли </a:t>
            </a:r>
            <a:r>
              <a:rPr lang="ru-RU" sz="2400" b="1" dirty="0"/>
              <a:t>пластини с голямо отверствие в средата и малки дупки, предназначени за </a:t>
            </a:r>
            <a:r>
              <a:rPr lang="ru-RU" sz="2400" b="1" dirty="0" smtClean="0"/>
              <a:t>закачване</a:t>
            </a:r>
            <a:r>
              <a:rPr lang="ru-RU" sz="2400" b="1" dirty="0"/>
              <a:t>, 39 златни халки и една спирала. Общотото тегло на съкровището е 312 г. Химическият състав на метала е 92% злато и 7,5% сребро. Чистотата на златото 21-22 е </a:t>
            </a:r>
            <a:r>
              <a:rPr lang="ru-RU" sz="2400" b="1" dirty="0" smtClean="0"/>
              <a:t>карата.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2514632"/>
            <a:ext cx="4610100" cy="37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327025"/>
            <a:ext cx="9004300" cy="1400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При </a:t>
            </a:r>
            <a:r>
              <a:rPr lang="ru-RU" sz="2400" dirty="0"/>
              <a:t>прокопаване на канал в близост до Варненското пристанище на площ от около 7500 кв.м. са разкрити 294 гроба от халколита (енеолита</a:t>
            </a:r>
            <a:r>
              <a:rPr lang="ru-RU" sz="2400" dirty="0" smtClean="0"/>
              <a:t>). </a:t>
            </a:r>
            <a:r>
              <a:rPr lang="ru-RU" sz="2400" dirty="0"/>
              <a:t>Некрополът е разкопаван от археолога Иван Иванов в продължение на 15 години. </a:t>
            </a:r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120900"/>
            <a:ext cx="4178300" cy="4376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2120900"/>
            <a:ext cx="3320599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5500" y="6312453"/>
            <a:ext cx="12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Гроб № 36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67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63525"/>
            <a:ext cx="8775700" cy="225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Погребенията </a:t>
            </a:r>
            <a:r>
              <a:rPr lang="ru-RU" sz="2400" dirty="0"/>
              <a:t>със златни находки са два вида — в единия присъстват човешки останки (скелет), а в другия — отсъстват. Скелетите са изпънати (предимно мъжки погребения), или свити на една страна скелети, при които коленете се опират в лактите. Третият вид, без тленни останки, се наричат в археологията „кенотафи“ или „символични погребения“.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7536" y="1573468"/>
            <a:ext cx="3517899" cy="60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6525"/>
            <a:ext cx="8534400" cy="175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Един </a:t>
            </a:r>
            <a:r>
              <a:rPr lang="ru-RU" sz="2400" dirty="0"/>
              <a:t>от най-забележителните гробове </a:t>
            </a:r>
            <a:r>
              <a:rPr lang="ru-RU" sz="2400" dirty="0" smtClean="0"/>
              <a:t>е </a:t>
            </a:r>
            <a:r>
              <a:rPr lang="ru-RU" sz="2400" dirty="0"/>
              <a:t>гроб №43. </a:t>
            </a:r>
            <a:r>
              <a:rPr lang="ru-RU" sz="2400" dirty="0" smtClean="0"/>
              <a:t> Проучен е в </a:t>
            </a:r>
            <a:r>
              <a:rPr lang="ru-RU" sz="2400" dirty="0"/>
              <a:t>края на 1974 г</a:t>
            </a:r>
            <a:r>
              <a:rPr lang="ru-RU" sz="2400" dirty="0" smtClean="0"/>
              <a:t>. Разположен е в  </a:t>
            </a:r>
            <a:r>
              <a:rPr lang="ru-RU" sz="2400" dirty="0"/>
              <a:t>централната част на </a:t>
            </a:r>
            <a:r>
              <a:rPr lang="ru-RU" sz="2400" dirty="0" smtClean="0"/>
              <a:t>некропола. </a:t>
            </a:r>
            <a:r>
              <a:rPr lang="ru-RU" sz="2400" dirty="0"/>
              <a:t>Принадлежи на </a:t>
            </a:r>
            <a:r>
              <a:rPr lang="ru-RU" sz="2400" dirty="0" smtClean="0"/>
              <a:t>мъж. Възрастта </a:t>
            </a:r>
            <a:r>
              <a:rPr lang="ru-RU" sz="2400" dirty="0"/>
              <a:t>на погребания е  40-45 </a:t>
            </a:r>
            <a:r>
              <a:rPr lang="ru-RU" sz="2400" dirty="0" smtClean="0"/>
              <a:t>г. Височината </a:t>
            </a:r>
            <a:r>
              <a:rPr lang="ru-RU" sz="2400" dirty="0"/>
              <a:t>му е между </a:t>
            </a:r>
            <a:r>
              <a:rPr lang="ru-RU" sz="2400" dirty="0" smtClean="0"/>
              <a:t>1,70-1,75.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7" y="1892300"/>
            <a:ext cx="64103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893094"/>
            <a:ext cx="7493000" cy="4216400"/>
          </a:xfrm>
        </p:spPr>
      </p:pic>
    </p:spTree>
    <p:extLst>
      <p:ext uri="{BB962C8B-B14F-4D97-AF65-F5344CB8AC3E}">
        <p14:creationId xmlns:p14="http://schemas.microsoft.com/office/powerpoint/2010/main" val="287614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b="1" dirty="0"/>
              <a:t>Голяма част от откритите златни предмети са накити и апликации. </a:t>
            </a:r>
            <a:r>
              <a:rPr lang="bg-BG" sz="2400" b="1" dirty="0" smtClean="0"/>
              <a:t>Общият им брой е 990, а теглото на златните </a:t>
            </a:r>
            <a:r>
              <a:rPr lang="bg-BG" sz="2400" b="1" dirty="0"/>
              <a:t>предмети е над 1,5 </a:t>
            </a:r>
            <a:r>
              <a:rPr lang="bg-BG" sz="2400" b="1" dirty="0" smtClean="0"/>
              <a:t>кг.</a:t>
            </a:r>
            <a:endParaRPr lang="bg-BG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3821" y="1454248"/>
            <a:ext cx="4196357" cy="5595144"/>
          </a:xfrm>
        </p:spPr>
      </p:pic>
    </p:spTree>
    <p:extLst>
      <p:ext uri="{BB962C8B-B14F-4D97-AF65-F5344CB8AC3E}">
        <p14:creationId xmlns:p14="http://schemas.microsoft.com/office/powerpoint/2010/main" val="1492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17" y="1495427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4" y="787400"/>
            <a:ext cx="3641404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7752" y="647700"/>
            <a:ext cx="3721100" cy="710968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    Предмети от гроб № 43</a:t>
            </a:r>
            <a:endParaRPr lang="bg-BG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>
          <a:xfrm rot="16200000">
            <a:off x="2144598" y="748235"/>
            <a:ext cx="4842875" cy="62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510</Words>
  <Application>Microsoft Office PowerPoint</Application>
  <PresentationFormat>On-screen Show (4:3)</PresentationFormat>
  <Paragraphs>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Aldhabi</vt:lpstr>
      <vt:lpstr>Arial</vt:lpstr>
      <vt:lpstr>Calibri</vt:lpstr>
      <vt:lpstr>Calibri Light</vt:lpstr>
      <vt:lpstr>Office Theme</vt:lpstr>
      <vt:lpstr>Най-старото злато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Голяма част от откритите златни предмети са накити и апликации. Общият им брой е 990, а теглото на златните предмети е над 1,5 кг.</vt:lpstr>
      <vt:lpstr>PowerPoint Presentation</vt:lpstr>
      <vt:lpstr>    Предмети от гроб № 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Златен нагръдник и апликации</vt:lpstr>
      <vt:lpstr>Златни нанизи от гроб № 36, гривна от № 6 и украса от № 9</vt:lpstr>
      <vt:lpstr>Днес златото се съхранява в специална зала на Варненския археологически музей.</vt:lpstr>
      <vt:lpstr>Съкровището от Хотница се състои от 44 златни предмета, датирани към каменно-медната епоха, открити при проучването на едноименната селищна могила през 1956 и 1957г.  Днес се съхранява в Музея на Второто българско царство във Велико Търново.</vt:lpstr>
      <vt:lpstr>    Съкровището съдържа 4 кръгли пластини с голямо отверствие в средата и малки дупки, предназначени за закачване, 39 златни халки и една спирала. Общотото тегло на съкровището е 312 г. Химическият състав на метала е 92% злато и 7,5% сребро. Чистотата на златото 21-22 е карата.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Най-старото злато</dc:title>
  <dc:creator>Иван Пашалиев</dc:creator>
  <cp:lastModifiedBy>Иван Пашалиев</cp:lastModifiedBy>
  <cp:revision>19</cp:revision>
  <dcterms:created xsi:type="dcterms:W3CDTF">2014-09-21T09:47:04Z</dcterms:created>
  <dcterms:modified xsi:type="dcterms:W3CDTF">2014-09-21T12:35:11Z</dcterms:modified>
</cp:coreProperties>
</file>