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73EB23-B269-47FF-AE70-FBEE136CBFD1}" type="datetimeFigureOut">
              <a:rPr lang="bg-BG" smtClean="0"/>
              <a:t>5.10.2014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103448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73EB23-B269-47FF-AE70-FBEE136CBFD1}" type="datetimeFigureOut">
              <a:rPr lang="bg-BG" smtClean="0"/>
              <a:t>5.10.2014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322849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73EB23-B269-47FF-AE70-FBEE136CBFD1}" type="datetimeFigureOut">
              <a:rPr lang="bg-BG" smtClean="0"/>
              <a:t>5.10.2014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400977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73EB23-B269-47FF-AE70-FBEE136CBFD1}" type="datetimeFigureOut">
              <a:rPr lang="bg-BG" smtClean="0"/>
              <a:t>5.10.2014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51164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3EB23-B269-47FF-AE70-FBEE136CBFD1}" type="datetimeFigureOut">
              <a:rPr lang="bg-BG" smtClean="0"/>
              <a:t>5.10.2014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167999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73EB23-B269-47FF-AE70-FBEE136CBFD1}" type="datetimeFigureOut">
              <a:rPr lang="bg-BG" smtClean="0"/>
              <a:t>5.10.2014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87141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73EB23-B269-47FF-AE70-FBEE136CBFD1}" type="datetimeFigureOut">
              <a:rPr lang="bg-BG" smtClean="0"/>
              <a:t>5.10.2014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149996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3EB23-B269-47FF-AE70-FBEE136CBFD1}" type="datetimeFigureOut">
              <a:rPr lang="bg-BG" smtClean="0"/>
              <a:t>5.10.2014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5031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3EB23-B269-47FF-AE70-FBEE136CBFD1}" type="datetimeFigureOut">
              <a:rPr lang="bg-BG" smtClean="0"/>
              <a:t>5.10.2014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171765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3EB23-B269-47FF-AE70-FBEE136CBFD1}" type="datetimeFigureOut">
              <a:rPr lang="bg-BG" smtClean="0"/>
              <a:t>5.10.2014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218965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3EB23-B269-47FF-AE70-FBEE136CBFD1}" type="datetimeFigureOut">
              <a:rPr lang="bg-BG" smtClean="0"/>
              <a:t>5.10.2014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8431D52-66ED-4E4C-9AB1-719DDEE0ECFE}" type="slidenum">
              <a:rPr lang="bg-BG" smtClean="0"/>
              <a:t>‹#›</a:t>
            </a:fld>
            <a:endParaRPr lang="bg-BG"/>
          </a:p>
        </p:txBody>
      </p:sp>
    </p:spTree>
    <p:extLst>
      <p:ext uri="{BB962C8B-B14F-4D97-AF65-F5344CB8AC3E}">
        <p14:creationId xmlns:p14="http://schemas.microsoft.com/office/powerpoint/2010/main" val="284291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3EB23-B269-47FF-AE70-FBEE136CBFD1}" type="datetimeFigureOut">
              <a:rPr lang="bg-BG" smtClean="0"/>
              <a:t>5.10.2014 г.</a:t>
            </a:fld>
            <a:endParaRPr lang="bg-B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31D52-66ED-4E4C-9AB1-719DDEE0ECFE}" type="slidenum">
              <a:rPr lang="bg-BG" smtClean="0"/>
              <a:t>‹#›</a:t>
            </a:fld>
            <a:endParaRPr lang="bg-BG"/>
          </a:p>
        </p:txBody>
      </p:sp>
    </p:spTree>
    <p:extLst>
      <p:ext uri="{BB962C8B-B14F-4D97-AF65-F5344CB8AC3E}">
        <p14:creationId xmlns:p14="http://schemas.microsoft.com/office/powerpoint/2010/main" val="3909244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b="1" dirty="0" smtClean="0">
                <a:ln w="22225">
                  <a:solidFill>
                    <a:schemeClr val="accent2"/>
                  </a:solidFill>
                  <a:prstDash val="solid"/>
                </a:ln>
                <a:solidFill>
                  <a:schemeClr val="accent2">
                    <a:lumMod val="40000"/>
                    <a:lumOff val="60000"/>
                  </a:schemeClr>
                </a:solidFill>
              </a:rPr>
              <a:t>Тракийските</a:t>
            </a:r>
            <a:r>
              <a:rPr lang="bg-BG" dirty="0" smtClean="0"/>
              <a:t> </a:t>
            </a:r>
            <a:r>
              <a:rPr lang="bg-BG" b="1" dirty="0" smtClean="0">
                <a:ln w="22225">
                  <a:solidFill>
                    <a:schemeClr val="accent2"/>
                  </a:solidFill>
                  <a:prstDash val="solid"/>
                </a:ln>
                <a:solidFill>
                  <a:schemeClr val="accent2">
                    <a:lumMod val="40000"/>
                    <a:lumOff val="60000"/>
                  </a:schemeClr>
                </a:solidFill>
              </a:rPr>
              <a:t>съкровища</a:t>
            </a:r>
            <a:endParaRPr lang="bg-BG" dirty="0"/>
          </a:p>
        </p:txBody>
      </p:sp>
    </p:spTree>
    <p:extLst>
      <p:ext uri="{BB962C8B-B14F-4D97-AF65-F5344CB8AC3E}">
        <p14:creationId xmlns:p14="http://schemas.microsoft.com/office/powerpoint/2010/main" val="31765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590944"/>
            <a:ext cx="3304974" cy="44128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1" y="1381205"/>
            <a:ext cx="3621584" cy="4860845"/>
          </a:xfrm>
          <a:prstGeom prst="rect">
            <a:avLst/>
          </a:prstGeom>
        </p:spPr>
      </p:pic>
    </p:spTree>
    <p:extLst>
      <p:ext uri="{BB962C8B-B14F-4D97-AF65-F5344CB8AC3E}">
        <p14:creationId xmlns:p14="http://schemas.microsoft.com/office/powerpoint/2010/main" val="47774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 y="111125"/>
            <a:ext cx="8883650" cy="2111375"/>
          </a:xfrm>
        </p:spPr>
        <p:txBody>
          <a:bodyPr>
            <a:normAutofit/>
          </a:bodyPr>
          <a:lstStyle/>
          <a:p>
            <a:pPr marL="0" indent="0">
              <a:buNone/>
            </a:pPr>
            <a:r>
              <a:rPr lang="ru-RU" sz="2400" dirty="0"/>
              <a:t>Летнишкото съкровище е тракийско съкровище от IV в.пр.н.е. открито случайно през 1963 г. в бронзов съд в Летница, Ловешка област. На 8 метра от съкровището е намерена желязна конска юзда. </a:t>
            </a: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1" y="1417659"/>
            <a:ext cx="2445348" cy="20748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10" y="1577974"/>
            <a:ext cx="3374428" cy="31845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15" y="3708628"/>
            <a:ext cx="3520760" cy="3149372"/>
          </a:xfrm>
          <a:prstGeom prst="rect">
            <a:avLst/>
          </a:prstGeom>
        </p:spPr>
      </p:pic>
    </p:spTree>
    <p:extLst>
      <p:ext uri="{BB962C8B-B14F-4D97-AF65-F5344CB8AC3E}">
        <p14:creationId xmlns:p14="http://schemas.microsoft.com/office/powerpoint/2010/main" val="250891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250825"/>
            <a:ext cx="8731250" cy="1285875"/>
          </a:xfrm>
        </p:spPr>
        <p:txBody>
          <a:bodyPr>
            <a:normAutofit/>
          </a:bodyPr>
          <a:lstStyle/>
          <a:p>
            <a:pPr marL="0" indent="0">
              <a:buNone/>
            </a:pPr>
            <a:r>
              <a:rPr lang="ru-RU" sz="2400" dirty="0"/>
              <a:t>Под котела са намерени 19 традиционни по големина и 30 по-малки апликации за конска амуниция. Осем апликации представят Тракийския конник.</a:t>
            </a:r>
            <a:endParaRPr lang="bg-BG" sz="2400" dirty="0"/>
          </a:p>
          <a:p>
            <a:pPr marL="0" indent="0">
              <a:buNone/>
            </a:pP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07" y="2641600"/>
            <a:ext cx="3489515" cy="3263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275" y="1663700"/>
            <a:ext cx="3838709" cy="3495675"/>
          </a:xfrm>
          <a:prstGeom prst="rect">
            <a:avLst/>
          </a:prstGeom>
        </p:spPr>
      </p:pic>
    </p:spTree>
    <p:extLst>
      <p:ext uri="{BB962C8B-B14F-4D97-AF65-F5344CB8AC3E}">
        <p14:creationId xmlns:p14="http://schemas.microsoft.com/office/powerpoint/2010/main" val="234998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750" y="187325"/>
            <a:ext cx="8667750" cy="1374775"/>
          </a:xfrm>
        </p:spPr>
        <p:txBody>
          <a:bodyPr>
            <a:normAutofit/>
          </a:bodyPr>
          <a:lstStyle/>
          <a:p>
            <a:pPr marL="0" indent="0">
              <a:buNone/>
            </a:pPr>
            <a:r>
              <a:rPr lang="bg-BG" sz="2400" dirty="0"/>
              <a:t>През 1963 г. съкровището отпътувало за София и до днес е изложено в галериите на Националния археологически музей.</a:t>
            </a:r>
          </a:p>
          <a:p>
            <a:pPr marL="0" indent="0">
              <a:buNone/>
            </a:pP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336675"/>
            <a:ext cx="3810000" cy="3143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8787"/>
            <a:ext cx="3810000" cy="3248025"/>
          </a:xfrm>
          <a:prstGeom prst="rect">
            <a:avLst/>
          </a:prstGeom>
        </p:spPr>
      </p:pic>
    </p:spTree>
    <p:extLst>
      <p:ext uri="{BB962C8B-B14F-4D97-AF65-F5344CB8AC3E}">
        <p14:creationId xmlns:p14="http://schemas.microsoft.com/office/powerpoint/2010/main" val="317781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250" y="187325"/>
            <a:ext cx="6635750" cy="587375"/>
          </a:xfrm>
        </p:spPr>
        <p:txBody>
          <a:bodyPr>
            <a:normAutofit/>
          </a:bodyPr>
          <a:lstStyle/>
          <a:p>
            <a:pPr marL="0" indent="0">
              <a:buNone/>
            </a:pPr>
            <a:r>
              <a:rPr lang="bg-BG" sz="2400" dirty="0" smtClean="0"/>
              <a:t>Наколенник от Могиланската могила до Враца</a:t>
            </a:r>
            <a:endParaRPr lang="bg-BG"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762"/>
          <a:stretch/>
        </p:blipFill>
        <p:spPr>
          <a:xfrm>
            <a:off x="2146300" y="901700"/>
            <a:ext cx="4019890" cy="5814020"/>
          </a:xfrm>
          <a:prstGeom prst="rect">
            <a:avLst/>
          </a:prstGeom>
        </p:spPr>
      </p:pic>
    </p:spTree>
    <p:extLst>
      <p:ext uri="{BB962C8B-B14F-4D97-AF65-F5344CB8AC3E}">
        <p14:creationId xmlns:p14="http://schemas.microsoft.com/office/powerpoint/2010/main" val="170638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2050" y="847725"/>
            <a:ext cx="3422650" cy="536575"/>
          </a:xfrm>
        </p:spPr>
        <p:txBody>
          <a:bodyPr>
            <a:normAutofit/>
          </a:bodyPr>
          <a:lstStyle/>
          <a:p>
            <a:pPr marL="0" indent="0">
              <a:buNone/>
            </a:pPr>
            <a:r>
              <a:rPr lang="bg-BG" sz="2400" dirty="0" smtClean="0"/>
              <a:t>Златен венец от Враца</a:t>
            </a: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018" y="1875472"/>
            <a:ext cx="6011182" cy="4207828"/>
          </a:xfrm>
          <a:prstGeom prst="rect">
            <a:avLst/>
          </a:prstGeom>
        </p:spPr>
      </p:pic>
    </p:spTree>
    <p:extLst>
      <p:ext uri="{BB962C8B-B14F-4D97-AF65-F5344CB8AC3E}">
        <p14:creationId xmlns:p14="http://schemas.microsoft.com/office/powerpoint/2010/main" val="245366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11125"/>
            <a:ext cx="9029700" cy="1806575"/>
          </a:xfrm>
        </p:spPr>
        <p:txBody>
          <a:bodyPr>
            <a:normAutofit/>
          </a:bodyPr>
          <a:lstStyle/>
          <a:p>
            <a:pPr marL="0" indent="0">
              <a:buNone/>
            </a:pPr>
            <a:r>
              <a:rPr lang="ru-RU" sz="2400" dirty="0" smtClean="0"/>
              <a:t>Сребърен наколенник от </a:t>
            </a:r>
            <a:r>
              <a:rPr lang="bg-BG" sz="2400" dirty="0" smtClean="0"/>
              <a:t>голямата </a:t>
            </a:r>
            <a:r>
              <a:rPr lang="bg-BG" sz="2400" dirty="0"/>
              <a:t>могила край селата Маломирово и Златиница, Ямболско</a:t>
            </a:r>
            <a:r>
              <a:rPr lang="ru-RU" sz="2400" dirty="0" smtClean="0"/>
              <a:t>, </a:t>
            </a:r>
            <a:r>
              <a:rPr lang="ru-RU" sz="2400" dirty="0"/>
              <a:t>върху който със злато са изобразени царят-конник, Великата богиня-майка и фантастични </a:t>
            </a:r>
            <a:r>
              <a:rPr lang="ru-RU" sz="2400" dirty="0" smtClean="0"/>
              <a:t>персонажи. </a:t>
            </a:r>
            <a:r>
              <a:rPr lang="bg-BG" sz="2400" dirty="0" smtClean="0"/>
              <a:t>Забележителен </a:t>
            </a:r>
            <a:r>
              <a:rPr lang="bg-BG" sz="2400" dirty="0"/>
              <a:t>е и златният </a:t>
            </a:r>
            <a:r>
              <a:rPr lang="bg-BG" sz="2400" dirty="0" smtClean="0"/>
              <a:t>венец, </a:t>
            </a:r>
            <a:r>
              <a:rPr lang="bg-BG" sz="2400" dirty="0"/>
              <a:t>в чийто център е пресъздадена богинята на победата Нике.</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12" y="2095500"/>
            <a:ext cx="7828876" cy="4402138"/>
          </a:xfrm>
          <a:prstGeom prst="rect">
            <a:avLst/>
          </a:prstGeom>
        </p:spPr>
      </p:pic>
    </p:spTree>
    <p:extLst>
      <p:ext uri="{BB962C8B-B14F-4D97-AF65-F5344CB8AC3E}">
        <p14:creationId xmlns:p14="http://schemas.microsoft.com/office/powerpoint/2010/main" val="211951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3650" y="542925"/>
            <a:ext cx="3638550" cy="511175"/>
          </a:xfrm>
        </p:spPr>
        <p:txBody>
          <a:bodyPr>
            <a:normAutofit/>
          </a:bodyPr>
          <a:lstStyle/>
          <a:p>
            <a:pPr marL="0" indent="0">
              <a:buNone/>
            </a:pPr>
            <a:r>
              <a:rPr lang="bg-BG" sz="2400" dirty="0" smtClean="0"/>
              <a:t>Златната маска на Терес</a:t>
            </a: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0" y="1868487"/>
            <a:ext cx="4953000" cy="3933825"/>
          </a:xfrm>
          <a:prstGeom prst="rect">
            <a:avLst/>
          </a:prstGeom>
        </p:spPr>
      </p:pic>
    </p:spTree>
    <p:extLst>
      <p:ext uri="{BB962C8B-B14F-4D97-AF65-F5344CB8AC3E}">
        <p14:creationId xmlns:p14="http://schemas.microsoft.com/office/powerpoint/2010/main" val="197395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0450" y="1012825"/>
            <a:ext cx="3930650" cy="536575"/>
          </a:xfrm>
        </p:spPr>
        <p:txBody>
          <a:bodyPr/>
          <a:lstStyle/>
          <a:p>
            <a:pPr marL="0" indent="0">
              <a:buNone/>
            </a:pPr>
            <a:r>
              <a:rPr lang="bg-BG" dirty="0" smtClean="0"/>
              <a:t>Пръстенът от с. Езерово</a:t>
            </a:r>
            <a:endParaRPr lang="bg-B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0450" y="2235200"/>
            <a:ext cx="3839711" cy="3386916"/>
          </a:xfrm>
          <a:prstGeom prst="rect">
            <a:avLst/>
          </a:prstGeom>
        </p:spPr>
      </p:pic>
    </p:spTree>
    <p:extLst>
      <p:ext uri="{BB962C8B-B14F-4D97-AF65-F5344CB8AC3E}">
        <p14:creationId xmlns:p14="http://schemas.microsoft.com/office/powerpoint/2010/main" val="427462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7325"/>
            <a:ext cx="9144000" cy="1819275"/>
          </a:xfrm>
        </p:spPr>
        <p:txBody>
          <a:bodyPr>
            <a:normAutofit/>
          </a:bodyPr>
          <a:lstStyle/>
          <a:p>
            <a:pPr marL="0" indent="0">
              <a:buNone/>
            </a:pPr>
            <a:r>
              <a:rPr lang="bg-BG" sz="2400" dirty="0"/>
              <a:t>Рогозенското съкровище е тракийско сребърно съкровище, открито в началото на 1986 година във врачанското село Рогозен. Това е най-голямото по своите размери съкровище, откривано на територията на България. Състои се от 108 фиали, 54 канички и 3 чаши, т.е. общо 165 предмета от сребро с висока проба, някои от които - позлатени.</a:t>
            </a:r>
          </a:p>
          <a:p>
            <a:pPr marL="0" indent="0">
              <a:buNone/>
            </a:pPr>
            <a:endParaRPr lang="bg-BG" sz="2400" dirty="0"/>
          </a:p>
          <a:p>
            <a:pPr marL="0" indent="0">
              <a:buNone/>
            </a:pP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2196511"/>
            <a:ext cx="5880100" cy="4402725"/>
          </a:xfrm>
          <a:prstGeom prst="rect">
            <a:avLst/>
          </a:prstGeom>
        </p:spPr>
      </p:pic>
    </p:spTree>
    <p:extLst>
      <p:ext uri="{BB962C8B-B14F-4D97-AF65-F5344CB8AC3E}">
        <p14:creationId xmlns:p14="http://schemas.microsoft.com/office/powerpoint/2010/main" val="6387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1755775"/>
          </a:xfrm>
        </p:spPr>
        <p:txBody>
          <a:bodyPr>
            <a:normAutofit/>
          </a:bodyPr>
          <a:lstStyle/>
          <a:p>
            <a:pPr marL="0" indent="0">
              <a:buNone/>
            </a:pPr>
            <a:r>
              <a:rPr lang="ru-RU" sz="2400" dirty="0" smtClean="0"/>
              <a:t>Датирано е от </a:t>
            </a:r>
            <a:r>
              <a:rPr lang="ru-RU" sz="2400" dirty="0"/>
              <a:t>края на 6 до първата половина на 4 век пр.н.е</a:t>
            </a:r>
            <a:r>
              <a:rPr lang="ru-RU" sz="2400" dirty="0" smtClean="0"/>
              <a:t>. </a:t>
            </a:r>
            <a:r>
              <a:rPr lang="ru-RU" sz="2400" dirty="0"/>
              <a:t>Предполага се, че съкровището е било притежание на местен тракийски владетелски род от времето на най-големия разцвет и мощ на тракийската култура и тракийските държави на Балканския полуостров.</a:t>
            </a: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89" y="1895475"/>
            <a:ext cx="6983711" cy="4670425"/>
          </a:xfrm>
          <a:prstGeom prst="rect">
            <a:avLst/>
          </a:prstGeom>
        </p:spPr>
      </p:pic>
    </p:spTree>
    <p:extLst>
      <p:ext uri="{BB962C8B-B14F-4D97-AF65-F5344CB8AC3E}">
        <p14:creationId xmlns:p14="http://schemas.microsoft.com/office/powerpoint/2010/main" val="286967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390525"/>
            <a:ext cx="8813800" cy="1374775"/>
          </a:xfrm>
        </p:spPr>
        <p:txBody>
          <a:bodyPr>
            <a:normAutofit/>
          </a:bodyPr>
          <a:lstStyle/>
          <a:p>
            <a:pPr marL="0" indent="0">
              <a:buNone/>
            </a:pPr>
            <a:r>
              <a:rPr lang="ru-RU" sz="2400" dirty="0"/>
              <a:t>Съкровището е открито на двe части. Първата част, която се състои от 65 предмета е открита случайно през есента на 1985 година от Иван Димитров в двора на къщата му. </a:t>
            </a: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0" y="2453703"/>
            <a:ext cx="3479800" cy="4193159"/>
          </a:xfrm>
          <a:prstGeom prst="rect">
            <a:avLst/>
          </a:prstGeom>
        </p:spPr>
      </p:pic>
    </p:spTree>
    <p:extLst>
      <p:ext uri="{BB962C8B-B14F-4D97-AF65-F5344CB8AC3E}">
        <p14:creationId xmlns:p14="http://schemas.microsoft.com/office/powerpoint/2010/main" val="326135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111125"/>
            <a:ext cx="8718550" cy="2441575"/>
          </a:xfrm>
        </p:spPr>
        <p:txBody>
          <a:bodyPr>
            <a:normAutofit/>
          </a:bodyPr>
          <a:lstStyle/>
          <a:p>
            <a:pPr marL="0" indent="0">
              <a:buNone/>
            </a:pPr>
            <a:r>
              <a:rPr lang="ru-RU" sz="2400" dirty="0"/>
              <a:t>В продължение на 3-4 месеца дядо Иван не съобщава за откритото богатство поради страх от мисълта, че двора му ще бъде разкопан от археолози и посевите му ще бъдат съсипани. Но в началото на януари 1986 г. той занася откритите предмети на тогавашния кмет на с.Рогозен </a:t>
            </a:r>
          </a:p>
          <a:p>
            <a:pPr marL="0" indent="0">
              <a:buNone/>
            </a:pPr>
            <a:endParaRPr lang="bg-BG"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035" y="2002033"/>
            <a:ext cx="6056465" cy="4491311"/>
          </a:xfrm>
          <a:prstGeom prst="rect">
            <a:avLst/>
          </a:prstGeom>
        </p:spPr>
      </p:pic>
    </p:spTree>
    <p:extLst>
      <p:ext uri="{BB962C8B-B14F-4D97-AF65-F5344CB8AC3E}">
        <p14:creationId xmlns:p14="http://schemas.microsoft.com/office/powerpoint/2010/main" val="355020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276225"/>
            <a:ext cx="7886700" cy="1793875"/>
          </a:xfrm>
        </p:spPr>
        <p:txBody>
          <a:bodyPr>
            <a:normAutofit/>
          </a:bodyPr>
          <a:lstStyle/>
          <a:p>
            <a:pPr marL="0" indent="0">
              <a:buNone/>
            </a:pPr>
            <a:r>
              <a:rPr lang="bg-BG" sz="2400" dirty="0"/>
              <a:t>Съкровището тежи повече от 20 кг, изработено през VI и V в. пр. Хр. Върху няколко съда е изписано името на одриския цар Котис, а върху един - името на сина му Керсеблепт.</a:t>
            </a:r>
          </a:p>
          <a:p>
            <a:pPr marL="0" indent="0">
              <a:buNone/>
            </a:pPr>
            <a:endParaRPr lang="bg-BG"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68" y="2070100"/>
            <a:ext cx="6880263" cy="3868738"/>
          </a:xfrm>
          <a:prstGeom prst="rect">
            <a:avLst/>
          </a:prstGeom>
        </p:spPr>
      </p:pic>
    </p:spTree>
    <p:extLst>
      <p:ext uri="{BB962C8B-B14F-4D97-AF65-F5344CB8AC3E}">
        <p14:creationId xmlns:p14="http://schemas.microsoft.com/office/powerpoint/2010/main" val="407924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390525"/>
            <a:ext cx="8661400" cy="1412875"/>
          </a:xfrm>
        </p:spPr>
        <p:txBody>
          <a:bodyPr>
            <a:normAutofit/>
          </a:bodyPr>
          <a:lstStyle/>
          <a:p>
            <a:pPr marL="0" indent="0">
              <a:buNone/>
            </a:pPr>
            <a:r>
              <a:rPr lang="bg-BG" sz="2400" dirty="0"/>
              <a:t>Боровското съкровище е тракийско съкровище от IV в. пр. Хр., състоящо се от сребърни </a:t>
            </a:r>
            <a:r>
              <a:rPr lang="bg-BG" sz="2400" dirty="0" smtClean="0"/>
              <a:t>съдове, </a:t>
            </a:r>
            <a:r>
              <a:rPr lang="bg-BG" sz="2400" dirty="0"/>
              <a:t>украсени с протомета на животни и митологични сцени, с надписи на гръцки език ("На Котис от Беос").</a:t>
            </a:r>
          </a:p>
          <a:p>
            <a:pPr marL="0" indent="0">
              <a:buNone/>
            </a:pPr>
            <a:endParaRPr lang="bg-BG"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755" y="2127884"/>
            <a:ext cx="6406246" cy="4272916"/>
          </a:xfrm>
          <a:prstGeom prst="rect">
            <a:avLst/>
          </a:prstGeom>
        </p:spPr>
      </p:pic>
    </p:spTree>
    <p:extLst>
      <p:ext uri="{BB962C8B-B14F-4D97-AF65-F5344CB8AC3E}">
        <p14:creationId xmlns:p14="http://schemas.microsoft.com/office/powerpoint/2010/main" val="215247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123825"/>
            <a:ext cx="8756650" cy="2657475"/>
          </a:xfrm>
        </p:spPr>
        <p:txBody>
          <a:bodyPr>
            <a:normAutofit/>
          </a:bodyPr>
          <a:lstStyle/>
          <a:p>
            <a:pPr marL="0" indent="0">
              <a:buNone/>
            </a:pPr>
            <a:r>
              <a:rPr lang="bg-BG" sz="2400" dirty="0"/>
              <a:t>Открито е случайно от Трайчо Стоев през 1974 г. в землището на село (днес град) Борово, Русенско, в местността „Сиври тепе”. При оран тракторите изваждат на повърхността древните предмети. Провеждат се археологически разкопки около мястото, но не се откриват селищни останки или гробищни могили. Това дава пълно основание откритите предмети да се нарекат „съкровище”.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0" y="2536825"/>
            <a:ext cx="5168900" cy="3876675"/>
          </a:xfrm>
          <a:prstGeom prst="rect">
            <a:avLst/>
          </a:prstGeom>
        </p:spPr>
      </p:pic>
    </p:spTree>
    <p:extLst>
      <p:ext uri="{BB962C8B-B14F-4D97-AF65-F5344CB8AC3E}">
        <p14:creationId xmlns:p14="http://schemas.microsoft.com/office/powerpoint/2010/main" val="238763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49225"/>
            <a:ext cx="8953500" cy="2390775"/>
          </a:xfrm>
        </p:spPr>
        <p:txBody>
          <a:bodyPr>
            <a:normAutofit/>
          </a:bodyPr>
          <a:lstStyle/>
          <a:p>
            <a:pPr marL="0" indent="0">
              <a:buNone/>
            </a:pPr>
            <a:r>
              <a:rPr lang="bg-BG" sz="2400" dirty="0"/>
              <a:t>Те се датират между края на V и началото на IV в. пр. Хр. Съкровището се състои от пет сребърни предмета с позлата – три ритона, една каничка-ритон и разлата купа. Върху тях са открити надписи свързани с тракийския цар Котис I (383-359 г. пр. Хр.) и се предполага, че целият сервиз му е бил подарен от тракийски владетели в град Беос, където вероятно e имало светилище.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2233859"/>
            <a:ext cx="6997700" cy="4510237"/>
          </a:xfrm>
          <a:prstGeom prst="rect">
            <a:avLst/>
          </a:prstGeom>
        </p:spPr>
      </p:pic>
    </p:spTree>
    <p:extLst>
      <p:ext uri="{BB962C8B-B14F-4D97-AF65-F5344CB8AC3E}">
        <p14:creationId xmlns:p14="http://schemas.microsoft.com/office/powerpoint/2010/main" val="1005621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551</Words>
  <Application>Microsoft Office PowerPoint</Application>
  <PresentationFormat>On-screen Show (4:3)</PresentationFormat>
  <Paragraphs>17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Тракийските съкровища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Тракийските съкровища</dc:title>
  <dc:creator>Иван Пашалиев</dc:creator>
  <cp:lastModifiedBy>Иван Пашалиев</cp:lastModifiedBy>
  <cp:revision>6</cp:revision>
  <dcterms:created xsi:type="dcterms:W3CDTF">2014-10-05T19:39:47Z</dcterms:created>
  <dcterms:modified xsi:type="dcterms:W3CDTF">2014-10-05T20:26:49Z</dcterms:modified>
</cp:coreProperties>
</file>