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719-1ED0-4E2C-AABD-135858373B4C}" type="datetimeFigureOut">
              <a:rPr lang="bg-BG" smtClean="0"/>
              <a:t>4.11.2013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EAE6-9EF0-4B51-8E2D-8CCE13A3528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202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719-1ED0-4E2C-AABD-135858373B4C}" type="datetimeFigureOut">
              <a:rPr lang="bg-BG" smtClean="0"/>
              <a:t>4.11.2013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EAE6-9EF0-4B51-8E2D-8CCE13A3528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1594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719-1ED0-4E2C-AABD-135858373B4C}" type="datetimeFigureOut">
              <a:rPr lang="bg-BG" smtClean="0"/>
              <a:t>4.11.2013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EAE6-9EF0-4B51-8E2D-8CCE13A3528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051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719-1ED0-4E2C-AABD-135858373B4C}" type="datetimeFigureOut">
              <a:rPr lang="bg-BG" smtClean="0"/>
              <a:t>4.11.2013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EAE6-9EF0-4B51-8E2D-8CCE13A3528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5844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719-1ED0-4E2C-AABD-135858373B4C}" type="datetimeFigureOut">
              <a:rPr lang="bg-BG" smtClean="0"/>
              <a:t>4.11.2013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EAE6-9EF0-4B51-8E2D-8CCE13A3528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7965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719-1ED0-4E2C-AABD-135858373B4C}" type="datetimeFigureOut">
              <a:rPr lang="bg-BG" smtClean="0"/>
              <a:t>4.11.2013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EAE6-9EF0-4B51-8E2D-8CCE13A3528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5602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719-1ED0-4E2C-AABD-135858373B4C}" type="datetimeFigureOut">
              <a:rPr lang="bg-BG" smtClean="0"/>
              <a:t>4.11.2013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EAE6-9EF0-4B51-8E2D-8CCE13A3528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618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719-1ED0-4E2C-AABD-135858373B4C}" type="datetimeFigureOut">
              <a:rPr lang="bg-BG" smtClean="0"/>
              <a:t>4.11.2013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EAE6-9EF0-4B51-8E2D-8CCE13A3528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401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719-1ED0-4E2C-AABD-135858373B4C}" type="datetimeFigureOut">
              <a:rPr lang="bg-BG" smtClean="0"/>
              <a:t>4.11.2013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EAE6-9EF0-4B51-8E2D-8CCE13A3528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154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719-1ED0-4E2C-AABD-135858373B4C}" type="datetimeFigureOut">
              <a:rPr lang="bg-BG" smtClean="0"/>
              <a:t>4.11.2013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EAE6-9EF0-4B51-8E2D-8CCE13A3528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468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719-1ED0-4E2C-AABD-135858373B4C}" type="datetimeFigureOut">
              <a:rPr lang="bg-BG" smtClean="0"/>
              <a:t>4.11.2013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EAE6-9EF0-4B51-8E2D-8CCE13A3528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828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92719-1ED0-4E2C-AABD-135858373B4C}" type="datetimeFigureOut">
              <a:rPr lang="bg-BG" smtClean="0"/>
              <a:t>4.11.2013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7EAE6-9EF0-4B51-8E2D-8CCE13A35280}" type="slidenum">
              <a:rPr lang="bg-BG" smtClean="0"/>
              <a:t>‹#›</a:t>
            </a:fld>
            <a:endParaRPr lang="bg-BG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23" t="13519" r="18055" b="12963"/>
          <a:stretch/>
        </p:blipFill>
        <p:spPr>
          <a:xfrm>
            <a:off x="0" y="-1"/>
            <a:ext cx="9144000" cy="685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85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63221" y="2112040"/>
            <a:ext cx="10515600" cy="1325563"/>
          </a:xfrm>
        </p:spPr>
        <p:txBody>
          <a:bodyPr/>
          <a:lstStyle/>
          <a:p>
            <a:pPr algn="ctr"/>
            <a:r>
              <a:rPr lang="bg-BG" b="1" dirty="0" smtClean="0"/>
              <a:t>Образованието </a:t>
            </a:r>
            <a:br>
              <a:rPr lang="bg-BG" b="1" dirty="0" smtClean="0"/>
            </a:br>
            <a:r>
              <a:rPr lang="bg-BG" b="1" dirty="0" smtClean="0"/>
              <a:t>в Египет и Месопотамия</a:t>
            </a:r>
            <a:endParaRPr lang="bg-BG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89446" y="3903260"/>
            <a:ext cx="48586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/>
              <a:t>Строгостта на учителя е по-полезна от ласката на родителя.</a:t>
            </a:r>
          </a:p>
          <a:p>
            <a:r>
              <a:rPr lang="bg-BG" b="1" i="1" dirty="0"/>
              <a:t>                                           Персийска мъдрост</a:t>
            </a:r>
          </a:p>
        </p:txBody>
      </p:sp>
    </p:spTree>
    <p:extLst>
      <p:ext uri="{BB962C8B-B14F-4D97-AF65-F5344CB8AC3E}">
        <p14:creationId xmlns:p14="http://schemas.microsoft.com/office/powerpoint/2010/main" val="182427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9144000" cy="3255962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bg-BG" dirty="0" smtClean="0"/>
              <a:t>Свещените знаци.</a:t>
            </a:r>
          </a:p>
          <a:p>
            <a:r>
              <a:rPr lang="bg-BG" dirty="0"/>
              <a:t>Розетският камък е </a:t>
            </a:r>
            <a:r>
              <a:rPr lang="bg-BG" dirty="0" smtClean="0"/>
              <a:t>намерен </a:t>
            </a:r>
            <a:r>
              <a:rPr lang="bg-BG" dirty="0"/>
              <a:t>през 1799 г. при разкопките на древната крепост Ар-Рашид на около 7 километра </a:t>
            </a:r>
            <a:r>
              <a:rPr lang="bg-BG" dirty="0" smtClean="0"/>
              <a:t>от </a:t>
            </a:r>
            <a:r>
              <a:rPr lang="bg-BG" dirty="0"/>
              <a:t>град Розета край Нил. Представлява плосък черен къс базалт. Размерите му са </a:t>
            </a:r>
            <a:r>
              <a:rPr lang="bg-BG" dirty="0" smtClean="0"/>
              <a:t>118-77-30 </a:t>
            </a:r>
            <a:r>
              <a:rPr lang="bg-BG" dirty="0"/>
              <a:t>см; тежи около 750 кг. На него са издялани три еднакви </a:t>
            </a:r>
            <a:r>
              <a:rPr lang="bg-BG" dirty="0" smtClean="0"/>
              <a:t> </a:t>
            </a:r>
            <a:r>
              <a:rPr lang="bg-BG" dirty="0"/>
              <a:t>благодарствени текста: два на древноегипетски език - с древноегипетски йероглифи и с демотично писмо, и един на старогръцки език. </a:t>
            </a:r>
          </a:p>
          <a:p>
            <a:r>
              <a:rPr lang="bg-BG" dirty="0"/>
              <a:t>Благодарностите са били от египетски жреци до Птолемей </a:t>
            </a:r>
            <a:r>
              <a:rPr lang="bg-BG" dirty="0" smtClean="0"/>
              <a:t>V.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684" y="238675"/>
            <a:ext cx="4135271" cy="36508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0" t="15032" r="12016"/>
          <a:stretch/>
        </p:blipFill>
        <p:spPr>
          <a:xfrm>
            <a:off x="432179" y="686187"/>
            <a:ext cx="2893326" cy="2755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173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933603"/>
            <a:ext cx="9038230" cy="590029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До </a:t>
            </a:r>
            <a:r>
              <a:rPr lang="en-US" dirty="0" smtClean="0"/>
              <a:t>III</a:t>
            </a:r>
            <a:r>
              <a:rPr lang="bg-BG" dirty="0" smtClean="0"/>
              <a:t> век се пишело на папирус, а след това на пергамент.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26" y="1089305"/>
            <a:ext cx="5238750" cy="357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634" y="713961"/>
            <a:ext cx="2717041" cy="43225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413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159" y="5142032"/>
            <a:ext cx="7878170" cy="1518076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2. Домовете на живота – училища към храмовете.</a:t>
            </a:r>
          </a:p>
          <a:p>
            <a:pPr marL="0" indent="0">
              <a:buNone/>
            </a:pPr>
            <a:r>
              <a:rPr lang="bg-BG" dirty="0" smtClean="0"/>
              <a:t>А</a:t>
            </a:r>
            <a:r>
              <a:rPr lang="en-US" dirty="0" smtClean="0"/>
              <a:t>) </a:t>
            </a:r>
            <a:r>
              <a:rPr lang="bg-BG" dirty="0" smtClean="0"/>
              <a:t>на варовикови плочки</a:t>
            </a:r>
          </a:p>
          <a:p>
            <a:pPr marL="0" indent="0">
              <a:buNone/>
            </a:pPr>
            <a:r>
              <a:rPr lang="bg-BG" dirty="0" smtClean="0"/>
              <a:t>Б</a:t>
            </a:r>
            <a:r>
              <a:rPr lang="en-US" dirty="0" smtClean="0"/>
              <a:t>)</a:t>
            </a:r>
            <a:r>
              <a:rPr lang="bg-BG" dirty="0" smtClean="0"/>
              <a:t> на папирус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556" y="382137"/>
            <a:ext cx="3468025" cy="4543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445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81" y="5128384"/>
            <a:ext cx="7782635" cy="1559020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3. Клинописното писмо.</a:t>
            </a:r>
          </a:p>
          <a:p>
            <a:pPr marL="0" indent="0">
              <a:buNone/>
            </a:pPr>
            <a:r>
              <a:rPr lang="bg-BG" dirty="0" smtClean="0"/>
              <a:t>А</a:t>
            </a:r>
            <a:r>
              <a:rPr lang="en-US" dirty="0" smtClean="0"/>
              <a:t>) </a:t>
            </a:r>
            <a:r>
              <a:rPr lang="bg-BG" dirty="0" smtClean="0"/>
              <a:t>глинени плочки</a:t>
            </a:r>
          </a:p>
          <a:p>
            <a:pPr marL="0" indent="0">
              <a:buNone/>
            </a:pPr>
            <a:r>
              <a:rPr lang="bg-BG" dirty="0" smtClean="0"/>
              <a:t>Б</a:t>
            </a:r>
            <a:r>
              <a:rPr lang="en-US" dirty="0" smtClean="0"/>
              <a:t>) </a:t>
            </a:r>
            <a:r>
              <a:rPr lang="bg-BG" dirty="0" smtClean="0"/>
              <a:t>библиотеката на Ашурбанипал в Ниневия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82" y="814482"/>
            <a:ext cx="5255525" cy="36733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382" y="814482"/>
            <a:ext cx="2794000" cy="370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700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895" y="6029137"/>
            <a:ext cx="8792571" cy="4399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dirty="0" smtClean="0"/>
              <a:t>В</a:t>
            </a:r>
            <a:r>
              <a:rPr lang="en-US" dirty="0" smtClean="0"/>
              <a:t>)</a:t>
            </a:r>
            <a:r>
              <a:rPr lang="bg-BG" dirty="0" smtClean="0"/>
              <a:t> епосът за Гилгамеш – тръгнал да търси безсмъртието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146" y="463291"/>
            <a:ext cx="2511188" cy="54699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236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707" y="4377757"/>
            <a:ext cx="7886700" cy="2323294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4. Писарите в Месопотамия.</a:t>
            </a:r>
            <a:endParaRPr lang="en-US" dirty="0" smtClean="0"/>
          </a:p>
          <a:p>
            <a:pPr marL="0" indent="0">
              <a:buNone/>
            </a:pPr>
            <a:r>
              <a:rPr lang="bg-BG" dirty="0" smtClean="0"/>
              <a:t>А</a:t>
            </a:r>
            <a:r>
              <a:rPr lang="en-US" dirty="0" smtClean="0"/>
              <a:t>)</a:t>
            </a:r>
            <a:r>
              <a:rPr lang="bg-BG" dirty="0" smtClean="0"/>
              <a:t> бог Набу – покровител на писарите</a:t>
            </a:r>
          </a:p>
          <a:p>
            <a:pPr marL="0" indent="0">
              <a:buNone/>
            </a:pPr>
            <a:r>
              <a:rPr lang="bg-BG" dirty="0" smtClean="0"/>
              <a:t>Б</a:t>
            </a:r>
            <a:r>
              <a:rPr lang="en-US" dirty="0" smtClean="0"/>
              <a:t>)</a:t>
            </a:r>
            <a:r>
              <a:rPr lang="bg-BG" dirty="0" smtClean="0"/>
              <a:t> училища към дворци и храмове</a:t>
            </a:r>
          </a:p>
          <a:p>
            <a:pPr marL="0" indent="0">
              <a:buNone/>
            </a:pPr>
            <a:r>
              <a:rPr lang="bg-BG" dirty="0" smtClean="0"/>
              <a:t>В</a:t>
            </a:r>
            <a:r>
              <a:rPr lang="en-US" dirty="0" smtClean="0"/>
              <a:t>)</a:t>
            </a:r>
            <a:r>
              <a:rPr lang="bg-BG" dirty="0" smtClean="0"/>
              <a:t> поява на библиотеките</a:t>
            </a:r>
            <a:endParaRPr lang="bg-B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09" y="1070216"/>
            <a:ext cx="4162048" cy="2872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224" y="1162001"/>
            <a:ext cx="4376892" cy="278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588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316" y="5142032"/>
            <a:ext cx="7823580" cy="14634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dirty="0" smtClean="0"/>
              <a:t>5. От света на свещеното към света на науката.</a:t>
            </a:r>
          </a:p>
          <a:p>
            <a:pPr marL="0" indent="0">
              <a:buNone/>
            </a:pPr>
            <a:r>
              <a:rPr lang="bg-BG" dirty="0" smtClean="0"/>
              <a:t>А</a:t>
            </a:r>
            <a:r>
              <a:rPr lang="en-US" dirty="0" smtClean="0"/>
              <a:t>) </a:t>
            </a:r>
            <a:r>
              <a:rPr lang="bg-BG" dirty="0" smtClean="0"/>
              <a:t>Ниневия – Голямата мечка</a:t>
            </a:r>
          </a:p>
          <a:p>
            <a:pPr marL="0" indent="0">
              <a:buNone/>
            </a:pPr>
            <a:r>
              <a:rPr lang="bg-BG" dirty="0" smtClean="0"/>
              <a:t>Б</a:t>
            </a:r>
            <a:r>
              <a:rPr lang="en-US" dirty="0" smtClean="0"/>
              <a:t>)</a:t>
            </a:r>
            <a:r>
              <a:rPr lang="bg-BG" dirty="0" smtClean="0"/>
              <a:t> Ашур – Малката мечка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58" y="1375105"/>
            <a:ext cx="3447764" cy="2298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983" y="1375105"/>
            <a:ext cx="3800475" cy="2247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118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204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Образованието  в Египет и Месопотамия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Образованието  в Египет и Месопотамия</dc:title>
  <dc:creator>pc</dc:creator>
  <cp:lastModifiedBy>pc</cp:lastModifiedBy>
  <cp:revision>5</cp:revision>
  <dcterms:created xsi:type="dcterms:W3CDTF">2013-11-04T13:58:55Z</dcterms:created>
  <dcterms:modified xsi:type="dcterms:W3CDTF">2013-11-04T19:17:05Z</dcterms:modified>
</cp:coreProperties>
</file>