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54B41-D32C-4FCE-8039-C855F9DC6F24}" type="datetimeFigureOut">
              <a:rPr lang="bg-BG" smtClean="0"/>
              <a:t>15.9.2014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E3E47-A9D4-4D3E-85D0-CF5CC10AFA4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0695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E3E47-A9D4-4D3E-85D0-CF5CC10AFA4E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23031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1D87-2C73-4300-8F38-0ED7FC422744}" type="datetimeFigureOut">
              <a:rPr lang="bg-BG" smtClean="0"/>
              <a:t>15.9.2014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67BE-F587-4E24-9E4C-F9505E9C3F4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69023284"/>
      </p:ext>
    </p:extLst>
  </p:cSld>
  <p:clrMapOvr>
    <a:masterClrMapping/>
  </p:clrMapOvr>
  <p:transition spd="slow" advClick="0" advTm="15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1D87-2C73-4300-8F38-0ED7FC422744}" type="datetimeFigureOut">
              <a:rPr lang="bg-BG" smtClean="0"/>
              <a:t>15.9.2014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67BE-F587-4E24-9E4C-F9505E9C3F4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76569959"/>
      </p:ext>
    </p:extLst>
  </p:cSld>
  <p:clrMapOvr>
    <a:masterClrMapping/>
  </p:clrMapOvr>
  <p:transition spd="slow" advClick="0" advTm="15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1D87-2C73-4300-8F38-0ED7FC422744}" type="datetimeFigureOut">
              <a:rPr lang="bg-BG" smtClean="0"/>
              <a:t>15.9.2014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67BE-F587-4E24-9E4C-F9505E9C3F4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87167548"/>
      </p:ext>
    </p:extLst>
  </p:cSld>
  <p:clrMapOvr>
    <a:masterClrMapping/>
  </p:clrMapOvr>
  <p:transition spd="slow" advClick="0" advTm="15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1D87-2C73-4300-8F38-0ED7FC422744}" type="datetimeFigureOut">
              <a:rPr lang="bg-BG" smtClean="0"/>
              <a:t>15.9.2014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67BE-F587-4E24-9E4C-F9505E9C3F4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68850443"/>
      </p:ext>
    </p:extLst>
  </p:cSld>
  <p:clrMapOvr>
    <a:masterClrMapping/>
  </p:clrMapOvr>
  <p:transition spd="slow" advClick="0" advTm="15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1D87-2C73-4300-8F38-0ED7FC422744}" type="datetimeFigureOut">
              <a:rPr lang="bg-BG" smtClean="0"/>
              <a:t>15.9.2014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67BE-F587-4E24-9E4C-F9505E9C3F4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09626014"/>
      </p:ext>
    </p:extLst>
  </p:cSld>
  <p:clrMapOvr>
    <a:masterClrMapping/>
  </p:clrMapOvr>
  <p:transition spd="slow" advClick="0" advTm="15000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1D87-2C73-4300-8F38-0ED7FC422744}" type="datetimeFigureOut">
              <a:rPr lang="bg-BG" smtClean="0"/>
              <a:t>15.9.2014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67BE-F587-4E24-9E4C-F9505E9C3F4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25418675"/>
      </p:ext>
    </p:extLst>
  </p:cSld>
  <p:clrMapOvr>
    <a:masterClrMapping/>
  </p:clrMapOvr>
  <p:transition spd="slow" advClick="0" advTm="15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1D87-2C73-4300-8F38-0ED7FC422744}" type="datetimeFigureOut">
              <a:rPr lang="bg-BG" smtClean="0"/>
              <a:t>15.9.2014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67BE-F587-4E24-9E4C-F9505E9C3F4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80190909"/>
      </p:ext>
    </p:extLst>
  </p:cSld>
  <p:clrMapOvr>
    <a:masterClrMapping/>
  </p:clrMapOvr>
  <p:transition spd="slow" advClick="0" advTm="15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1D87-2C73-4300-8F38-0ED7FC422744}" type="datetimeFigureOut">
              <a:rPr lang="bg-BG" smtClean="0"/>
              <a:t>15.9.2014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67BE-F587-4E24-9E4C-F9505E9C3F4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90089948"/>
      </p:ext>
    </p:extLst>
  </p:cSld>
  <p:clrMapOvr>
    <a:masterClrMapping/>
  </p:clrMapOvr>
  <p:transition spd="slow" advClick="0" advTm="15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1D87-2C73-4300-8F38-0ED7FC422744}" type="datetimeFigureOut">
              <a:rPr lang="bg-BG" smtClean="0"/>
              <a:t>15.9.2014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67BE-F587-4E24-9E4C-F9505E9C3F4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89195894"/>
      </p:ext>
    </p:extLst>
  </p:cSld>
  <p:clrMapOvr>
    <a:masterClrMapping/>
  </p:clrMapOvr>
  <p:transition spd="slow" advClick="0" advTm="15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1D87-2C73-4300-8F38-0ED7FC422744}" type="datetimeFigureOut">
              <a:rPr lang="bg-BG" smtClean="0"/>
              <a:t>15.9.2014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67BE-F587-4E24-9E4C-F9505E9C3F4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7007911"/>
      </p:ext>
    </p:extLst>
  </p:cSld>
  <p:clrMapOvr>
    <a:masterClrMapping/>
  </p:clrMapOvr>
  <p:transition spd="slow" advClick="0" advTm="15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1D87-2C73-4300-8F38-0ED7FC422744}" type="datetimeFigureOut">
              <a:rPr lang="bg-BG" smtClean="0"/>
              <a:t>15.9.2014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67BE-F587-4E24-9E4C-F9505E9C3F4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50619806"/>
      </p:ext>
    </p:extLst>
  </p:cSld>
  <p:clrMapOvr>
    <a:masterClrMapping/>
  </p:clrMapOvr>
  <p:transition spd="slow" advClick="0" advTm="15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71D87-2C73-4300-8F38-0ED7FC422744}" type="datetimeFigureOut">
              <a:rPr lang="bg-BG" smtClean="0"/>
              <a:t>15.9.2014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167BE-F587-4E24-9E4C-F9505E9C3F42}" type="slidenum">
              <a:rPr lang="bg-BG" smtClean="0"/>
              <a:t>‹#›</a:t>
            </a:fld>
            <a:endParaRPr lang="bg-BG"/>
          </a:p>
        </p:txBody>
      </p:sp>
      <p:sp>
        <p:nvSpPr>
          <p:cNvPr id="7" name="Half Frame 6"/>
          <p:cNvSpPr/>
          <p:nvPr userDrawn="1"/>
        </p:nvSpPr>
        <p:spPr>
          <a:xfrm>
            <a:off x="0" y="0"/>
            <a:ext cx="2298700" cy="2057400"/>
          </a:xfrm>
          <a:prstGeom prst="halfFrame">
            <a:avLst>
              <a:gd name="adj1" fmla="val 10493"/>
              <a:gd name="adj2" fmla="val 9259"/>
            </a:avLst>
          </a:prstGeom>
          <a:blipFill>
            <a:blip r:embed="rId13"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77800" y="219074"/>
            <a:ext cx="8686800" cy="6372226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-120650" y="4679950"/>
            <a:ext cx="2298700" cy="2057400"/>
          </a:xfrm>
          <a:prstGeom prst="halfFrame">
            <a:avLst>
              <a:gd name="adj1" fmla="val 10493"/>
              <a:gd name="adj2" fmla="val 9259"/>
            </a:avLst>
          </a:prstGeom>
          <a:blipFill>
            <a:blip r:embed="rId13"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6965950" y="90488"/>
            <a:ext cx="2298700" cy="2057400"/>
          </a:xfrm>
          <a:prstGeom prst="halfFrame">
            <a:avLst>
              <a:gd name="adj1" fmla="val 10493"/>
              <a:gd name="adj2" fmla="val 9259"/>
            </a:avLst>
          </a:prstGeom>
          <a:blipFill>
            <a:blip r:embed="rId13"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6851650" y="4800600"/>
            <a:ext cx="2298700" cy="2057400"/>
          </a:xfrm>
          <a:prstGeom prst="halfFrame">
            <a:avLst>
              <a:gd name="adj1" fmla="val 10493"/>
              <a:gd name="adj2" fmla="val 9259"/>
            </a:avLst>
          </a:prstGeom>
          <a:blipFill>
            <a:blip r:embed="rId13"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74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5000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1193800"/>
            <a:ext cx="7696200" cy="4157663"/>
          </a:xfrm>
        </p:spPr>
        <p:txBody>
          <a:bodyPr>
            <a:noAutofit/>
          </a:bodyPr>
          <a:lstStyle/>
          <a:p>
            <a:r>
              <a:rPr lang="bg-BG" sz="7200" dirty="0" smtClean="0">
                <a:latin typeface="Buxton Sketch" panose="03080500000500000004" pitchFamily="66" charset="0"/>
              </a:rPr>
              <a:t>22.09.1908 г.  </a:t>
            </a:r>
            <a:br>
              <a:rPr lang="bg-BG" sz="7200" dirty="0" smtClean="0">
                <a:latin typeface="Buxton Sketch" panose="03080500000500000004" pitchFamily="66" charset="0"/>
              </a:rPr>
            </a:br>
            <a:r>
              <a:rPr lang="bg-BG" sz="7200" dirty="0" smtClean="0">
                <a:latin typeface="Buxton Sketch" panose="03080500000500000004" pitchFamily="66" charset="0"/>
              </a:rPr>
              <a:t>Ден на независимостта на България</a:t>
            </a:r>
            <a:endParaRPr lang="bg-BG" sz="7200" dirty="0">
              <a:latin typeface="Buxton Sketch" panose="03080500000500000004" pitchFamily="66" charset="0"/>
            </a:endParaRPr>
          </a:p>
        </p:txBody>
      </p:sp>
      <p:pic>
        <p:nvPicPr>
          <p:cNvPr id="2" name="български_боен_марш_-_ломци_на_чеган_(_WWW.CONVERT-THAT.COM_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56900" y="88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21073"/>
      </p:ext>
    </p:extLst>
  </p:cSld>
  <p:clrMapOvr>
    <a:masterClrMapping/>
  </p:clrMapOvr>
  <p:transition spd="slow"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65126"/>
            <a:ext cx="5334000" cy="1325563"/>
          </a:xfrm>
        </p:spPr>
        <p:txBody>
          <a:bodyPr>
            <a:normAutofit/>
          </a:bodyPr>
          <a:lstStyle/>
          <a:p>
            <a:pPr algn="ctr"/>
            <a:r>
              <a:rPr lang="bg-BG" sz="3600" dirty="0" smtClean="0">
                <a:latin typeface="Buxton Sketch" panose="03080500000500000004" pitchFamily="66" charset="0"/>
              </a:rPr>
              <a:t>Така е обявена независимостта на България.</a:t>
            </a:r>
            <a:endParaRPr lang="bg-BG" sz="3600" dirty="0">
              <a:latin typeface="Buxton Sketch" panose="030805000005000000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272" y="1828800"/>
            <a:ext cx="4949055" cy="3625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0997961"/>
      </p:ext>
    </p:extLst>
  </p:cSld>
  <p:clrMapOvr>
    <a:masterClrMapping/>
  </p:clrMapOvr>
  <p:transition spd="slow"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099" y="241300"/>
            <a:ext cx="5524500" cy="2108200"/>
          </a:xfrm>
        </p:spPr>
        <p:txBody>
          <a:bodyPr>
            <a:noAutofit/>
          </a:bodyPr>
          <a:lstStyle/>
          <a:p>
            <a:pPr algn="ctr"/>
            <a:r>
              <a:rPr lang="bg-BG" sz="3600" dirty="0" smtClean="0">
                <a:latin typeface="Buxton Sketch" panose="03080500000500000004" pitchFamily="66" charset="0"/>
              </a:rPr>
              <a:t>В София вестта за обявяването на независимостта е посрещната </a:t>
            </a:r>
            <a:br>
              <a:rPr lang="bg-BG" sz="3600" dirty="0" smtClean="0">
                <a:latin typeface="Buxton Sketch" panose="03080500000500000004" pitchFamily="66" charset="0"/>
              </a:rPr>
            </a:br>
            <a:r>
              <a:rPr lang="bg-BG" sz="3600" dirty="0" smtClean="0">
                <a:latin typeface="Buxton Sketch" panose="03080500000500000004" pitchFamily="66" charset="0"/>
              </a:rPr>
              <a:t>с неописуем възторг.</a:t>
            </a:r>
            <a:endParaRPr lang="bg-BG" sz="3600" dirty="0">
              <a:latin typeface="Buxton Sketch" panose="030805000005000000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76" y="2489200"/>
            <a:ext cx="5305547" cy="353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8219546"/>
      </p:ext>
    </p:extLst>
  </p:cSld>
  <p:clrMapOvr>
    <a:masterClrMapping/>
  </p:clrMapOvr>
  <p:transition spd="slow"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" y="365125"/>
            <a:ext cx="7823200" cy="2009774"/>
          </a:xfrm>
        </p:spPr>
        <p:txBody>
          <a:bodyPr>
            <a:noAutofit/>
          </a:bodyPr>
          <a:lstStyle/>
          <a:p>
            <a:pPr algn="ctr"/>
            <a:r>
              <a:rPr lang="bg-BG" sz="3600" dirty="0" smtClean="0"/>
              <a:t>               </a:t>
            </a:r>
            <a:r>
              <a:rPr lang="bg-BG" sz="3600" dirty="0" smtClean="0">
                <a:latin typeface="Buxton Sketch" panose="03080500000500000004" pitchFamily="66" charset="0"/>
              </a:rPr>
              <a:t>Издигната е специална арка с</a:t>
            </a:r>
            <a:br>
              <a:rPr lang="bg-BG" sz="3600" dirty="0" smtClean="0">
                <a:latin typeface="Buxton Sketch" panose="03080500000500000004" pitchFamily="66" charset="0"/>
              </a:rPr>
            </a:br>
            <a:r>
              <a:rPr lang="bg-BG" sz="3600" dirty="0">
                <a:latin typeface="Buxton Sketch" panose="03080500000500000004" pitchFamily="66" charset="0"/>
              </a:rPr>
              <a:t> </a:t>
            </a:r>
            <a:r>
              <a:rPr lang="bg-BG" sz="3600" dirty="0" smtClean="0">
                <a:latin typeface="Buxton Sketch" panose="03080500000500000004" pitchFamily="66" charset="0"/>
              </a:rPr>
              <a:t>          царска корона близо до</a:t>
            </a:r>
            <a:br>
              <a:rPr lang="bg-BG" sz="3600" dirty="0" smtClean="0">
                <a:latin typeface="Buxton Sketch" panose="03080500000500000004" pitchFamily="66" charset="0"/>
              </a:rPr>
            </a:br>
            <a:r>
              <a:rPr lang="bg-BG" sz="3600" dirty="0">
                <a:latin typeface="Buxton Sketch" panose="03080500000500000004" pitchFamily="66" charset="0"/>
              </a:rPr>
              <a:t> </a:t>
            </a:r>
            <a:r>
              <a:rPr lang="bg-BG" sz="3600" dirty="0" smtClean="0">
                <a:latin typeface="Buxton Sketch" panose="03080500000500000004" pitchFamily="66" charset="0"/>
              </a:rPr>
              <a:t>           Орлов мост,  през която </a:t>
            </a:r>
            <a:br>
              <a:rPr lang="bg-BG" sz="3600" dirty="0" smtClean="0">
                <a:latin typeface="Buxton Sketch" panose="03080500000500000004" pitchFamily="66" charset="0"/>
              </a:rPr>
            </a:br>
            <a:r>
              <a:rPr lang="bg-BG" sz="3600" dirty="0">
                <a:latin typeface="Buxton Sketch" panose="03080500000500000004" pitchFamily="66" charset="0"/>
              </a:rPr>
              <a:t> </a:t>
            </a:r>
            <a:r>
              <a:rPr lang="bg-BG" sz="3600" dirty="0" smtClean="0">
                <a:latin typeface="Buxton Sketch" panose="03080500000500000004" pitchFamily="66" charset="0"/>
              </a:rPr>
              <a:t>        триумфално влиза цар Фердинанд.</a:t>
            </a:r>
            <a:endParaRPr lang="bg-BG" sz="3600" dirty="0">
              <a:latin typeface="Buxton Sketch" panose="030805000005000000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3"/>
          <a:stretch/>
        </p:blipFill>
        <p:spPr>
          <a:xfrm>
            <a:off x="2562224" y="2374899"/>
            <a:ext cx="3546475" cy="4178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8671632"/>
      </p:ext>
    </p:extLst>
  </p:cSld>
  <p:clrMapOvr>
    <a:masterClrMapping/>
  </p:clrMapOvr>
  <p:transition spd="slow"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365126"/>
            <a:ext cx="5575300" cy="1325563"/>
          </a:xfrm>
        </p:spPr>
        <p:txBody>
          <a:bodyPr>
            <a:normAutofit/>
          </a:bodyPr>
          <a:lstStyle/>
          <a:p>
            <a:pPr algn="ctr"/>
            <a:r>
              <a:rPr lang="bg-BG" sz="3600" dirty="0" smtClean="0">
                <a:latin typeface="Buxton Sketch" panose="03080500000500000004" pitchFamily="66" charset="0"/>
              </a:rPr>
              <a:t>Неочакваният празник завършва с грандиозно хоро.</a:t>
            </a:r>
            <a:endParaRPr lang="bg-BG" sz="3600" dirty="0">
              <a:latin typeface="Buxton Sketch" panose="030805000005000000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r="9682"/>
          <a:stretch/>
        </p:blipFill>
        <p:spPr>
          <a:xfrm>
            <a:off x="2095499" y="1968500"/>
            <a:ext cx="5054601" cy="349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13025"/>
      </p:ext>
    </p:extLst>
  </p:cSld>
  <p:clrMapOvr>
    <a:masterClrMapping/>
  </p:clrMapOvr>
  <p:transition spd="slow" advClick="0" advTm="15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41326"/>
            <a:ext cx="5562600" cy="1325563"/>
          </a:xfrm>
        </p:spPr>
        <p:txBody>
          <a:bodyPr>
            <a:noAutofit/>
          </a:bodyPr>
          <a:lstStyle/>
          <a:p>
            <a:r>
              <a:rPr lang="bg-BG" sz="3600" dirty="0" smtClean="0">
                <a:latin typeface="Buxton Sketch" panose="03080500000500000004" pitchFamily="66" charset="0"/>
              </a:rPr>
              <a:t>                   С пожелание за </a:t>
            </a:r>
            <a:br>
              <a:rPr lang="bg-BG" sz="3600" dirty="0" smtClean="0">
                <a:latin typeface="Buxton Sketch" panose="03080500000500000004" pitchFamily="66" charset="0"/>
              </a:rPr>
            </a:br>
            <a:r>
              <a:rPr lang="bg-BG" sz="3600" dirty="0">
                <a:latin typeface="Buxton Sketch" panose="03080500000500000004" pitchFamily="66" charset="0"/>
              </a:rPr>
              <a:t> </a:t>
            </a:r>
            <a:r>
              <a:rPr lang="bg-BG" sz="3600" dirty="0" smtClean="0">
                <a:latin typeface="Buxton Sketch" panose="03080500000500000004" pitchFamily="66" charset="0"/>
              </a:rPr>
              <a:t>        светъл и красив празник!</a:t>
            </a:r>
            <a:endParaRPr lang="bg-BG" sz="3600" dirty="0">
              <a:latin typeface="Buxton Sketch" panose="030805000005000000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1"/>
          <a:stretch/>
        </p:blipFill>
        <p:spPr>
          <a:xfrm>
            <a:off x="1651000" y="1927225"/>
            <a:ext cx="5944316" cy="333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2255874"/>
      </p:ext>
    </p:extLst>
  </p:cSld>
  <p:clrMapOvr>
    <a:masterClrMapping/>
  </p:clrMapOvr>
  <p:transition spd="slow" advClick="0" advTm="1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279400"/>
            <a:ext cx="5790815" cy="2057400"/>
          </a:xfrm>
        </p:spPr>
        <p:txBody>
          <a:bodyPr>
            <a:noAutofit/>
          </a:bodyPr>
          <a:lstStyle/>
          <a:p>
            <a:pPr algn="ctr"/>
            <a:r>
              <a:rPr lang="bg-BG" sz="3600" dirty="0" smtClean="0">
                <a:latin typeface="Buxton Sketch" panose="03080500000500000004" pitchFamily="66" charset="0"/>
              </a:rPr>
              <a:t>На </a:t>
            </a:r>
            <a:r>
              <a:rPr lang="bg-BG" sz="3600" dirty="0" smtClean="0">
                <a:latin typeface="Buxton Sketch" panose="03080500000500000004" pitchFamily="66" charset="0"/>
              </a:rPr>
              <a:t>22.09.2014 </a:t>
            </a:r>
            <a:r>
              <a:rPr lang="bg-BG" sz="3600" dirty="0" smtClean="0">
                <a:latin typeface="Buxton Sketch" panose="03080500000500000004" pitchFamily="66" charset="0"/>
              </a:rPr>
              <a:t>г. се навършват</a:t>
            </a:r>
            <a:br>
              <a:rPr lang="bg-BG" sz="3600" dirty="0" smtClean="0">
                <a:latin typeface="Buxton Sketch" panose="03080500000500000004" pitchFamily="66" charset="0"/>
              </a:rPr>
            </a:br>
            <a:r>
              <a:rPr lang="bg-BG" sz="3600" smtClean="0">
                <a:latin typeface="Buxton Sketch" panose="03080500000500000004" pitchFamily="66" charset="0"/>
              </a:rPr>
              <a:t> </a:t>
            </a:r>
            <a:r>
              <a:rPr lang="bg-BG" sz="3600" smtClean="0">
                <a:latin typeface="Buxton Sketch" panose="03080500000500000004" pitchFamily="66" charset="0"/>
              </a:rPr>
              <a:t>106 </a:t>
            </a:r>
            <a:r>
              <a:rPr lang="bg-BG" sz="3600" dirty="0" smtClean="0">
                <a:latin typeface="Buxton Sketch" panose="03080500000500000004" pitchFamily="66" charset="0"/>
              </a:rPr>
              <a:t>години от обявяването на независимостта на България.</a:t>
            </a:r>
            <a:endParaRPr lang="bg-BG" sz="3600" dirty="0">
              <a:latin typeface="Buxton Sketch" panose="030805000005000000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01" y="2489200"/>
            <a:ext cx="3790178" cy="357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71560"/>
      </p:ext>
    </p:extLst>
  </p:cSld>
  <p:clrMapOvr>
    <a:masterClrMapping/>
  </p:clrMapOvr>
  <p:transition spd="slow"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800" y="88900"/>
            <a:ext cx="5518150" cy="1997075"/>
          </a:xfrm>
        </p:spPr>
        <p:txBody>
          <a:bodyPr>
            <a:noAutofit/>
          </a:bodyPr>
          <a:lstStyle/>
          <a:p>
            <a:pPr algn="ctr"/>
            <a:r>
              <a:rPr lang="bg-BG" sz="3600" dirty="0" smtClean="0">
                <a:latin typeface="Buxton Sketch" panose="03080500000500000004" pitchFamily="66" charset="0"/>
              </a:rPr>
              <a:t>В навечерието на 22 септември 1908 г. в старопрестолния град Търново цари оживление.</a:t>
            </a:r>
            <a:endParaRPr lang="bg-BG" sz="3600" dirty="0">
              <a:latin typeface="Buxton Sketch" panose="030805000005000000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85975"/>
            <a:ext cx="6096000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9017647"/>
      </p:ext>
    </p:extLst>
  </p:cSld>
  <p:clrMapOvr>
    <a:masterClrMapping/>
  </p:clrMapOvr>
  <p:transition spd="slow"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600" y="546246"/>
            <a:ext cx="5384800" cy="1325563"/>
          </a:xfrm>
        </p:spPr>
        <p:txBody>
          <a:bodyPr>
            <a:normAutofit/>
          </a:bodyPr>
          <a:lstStyle/>
          <a:p>
            <a:pPr algn="ctr"/>
            <a:r>
              <a:rPr lang="bg-BG" sz="3600" dirty="0" smtClean="0">
                <a:latin typeface="Buxton Sketch" panose="03080500000500000004" pitchFamily="66" charset="0"/>
              </a:rPr>
              <a:t>На Царевец е издигнат павилион, окичен със знамена.</a:t>
            </a:r>
            <a:endParaRPr lang="bg-BG" sz="3600" dirty="0">
              <a:latin typeface="Buxton Sketch" panose="030805000005000000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1871809"/>
            <a:ext cx="5388935" cy="3754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945354"/>
      </p:ext>
    </p:extLst>
  </p:cSld>
  <p:clrMapOvr>
    <a:masterClrMapping/>
  </p:clrMapOvr>
  <p:transition spd="slow"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400" y="177800"/>
            <a:ext cx="5776382" cy="2146300"/>
          </a:xfrm>
        </p:spPr>
        <p:txBody>
          <a:bodyPr>
            <a:normAutofit/>
          </a:bodyPr>
          <a:lstStyle/>
          <a:p>
            <a:pPr algn="ctr"/>
            <a:r>
              <a:rPr lang="bg-BG" sz="3600" dirty="0" smtClean="0">
                <a:latin typeface="Buxton Sketch" panose="03080500000500000004" pitchFamily="66" charset="0"/>
              </a:rPr>
              <a:t>На входа на Царевец в Търново е построена разкошна арка с надпис:</a:t>
            </a:r>
            <a:br>
              <a:rPr lang="bg-BG" sz="3600" dirty="0" smtClean="0">
                <a:latin typeface="Buxton Sketch" panose="03080500000500000004" pitchFamily="66" charset="0"/>
              </a:rPr>
            </a:br>
            <a:r>
              <a:rPr lang="bg-BG" sz="3600" dirty="0" smtClean="0">
                <a:latin typeface="Buxton Sketch" panose="03080500000500000004" pitchFamily="66" charset="0"/>
              </a:rPr>
              <a:t>„Добре дошъл, светлий царю!“</a:t>
            </a:r>
            <a:endParaRPr lang="bg-BG" sz="3600" dirty="0">
              <a:latin typeface="Buxton Sketch" panose="030805000005000000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755" y="2585211"/>
            <a:ext cx="4115672" cy="3358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0282507"/>
      </p:ext>
    </p:extLst>
  </p:cSld>
  <p:clrMapOvr>
    <a:masterClrMapping/>
  </p:clrMapOvr>
  <p:transition spd="slow"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65126"/>
            <a:ext cx="8267700" cy="1997074"/>
          </a:xfrm>
        </p:spPr>
        <p:txBody>
          <a:bodyPr>
            <a:noAutofit/>
          </a:bodyPr>
          <a:lstStyle/>
          <a:p>
            <a:pPr algn="ctr"/>
            <a:r>
              <a:rPr lang="bg-BG" sz="2800" dirty="0" smtClean="0"/>
              <a:t>     </a:t>
            </a:r>
            <a:r>
              <a:rPr lang="bg-BG" sz="2800" dirty="0" smtClean="0">
                <a:latin typeface="Buxton Sketch" panose="03080500000500000004" pitchFamily="66" charset="0"/>
              </a:rPr>
              <a:t>От спирка „Трапезица“</a:t>
            </a:r>
            <a:br>
              <a:rPr lang="bg-BG" sz="2800" dirty="0" smtClean="0">
                <a:latin typeface="Buxton Sketch" panose="03080500000500000004" pitchFamily="66" charset="0"/>
              </a:rPr>
            </a:br>
            <a:r>
              <a:rPr lang="bg-BG" sz="2800" dirty="0" smtClean="0">
                <a:latin typeface="Buxton Sketch" panose="03080500000500000004" pitchFamily="66" charset="0"/>
              </a:rPr>
              <a:t>     Негово Царско Височество, </a:t>
            </a:r>
            <a:br>
              <a:rPr lang="bg-BG" sz="2800" dirty="0" smtClean="0">
                <a:latin typeface="Buxton Sketch" panose="03080500000500000004" pitchFamily="66" charset="0"/>
              </a:rPr>
            </a:br>
            <a:r>
              <a:rPr lang="bg-BG" sz="2800" dirty="0" smtClean="0">
                <a:latin typeface="Buxton Sketch" panose="03080500000500000004" pitchFamily="66" charset="0"/>
              </a:rPr>
              <a:t>облечен в мундир, с всичките си ордени, подпрян на бастун, се отправя пешком към Асенова махала.</a:t>
            </a:r>
            <a:endParaRPr lang="bg-BG" sz="2800" dirty="0">
              <a:latin typeface="Buxton Sketch" panose="030805000005000000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2362200"/>
            <a:ext cx="4489450" cy="2915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46333" b="24405"/>
          <a:stretch/>
        </p:blipFill>
        <p:spPr>
          <a:xfrm>
            <a:off x="1282700" y="2206913"/>
            <a:ext cx="2057400" cy="322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6382274"/>
      </p:ext>
    </p:extLst>
  </p:cSld>
  <p:clrMapOvr>
    <a:masterClrMapping/>
  </p:clrMapOvr>
  <p:transition spd="slow"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050" y="468313"/>
            <a:ext cx="7886700" cy="1920874"/>
          </a:xfrm>
        </p:spPr>
        <p:txBody>
          <a:bodyPr>
            <a:normAutofit/>
          </a:bodyPr>
          <a:lstStyle/>
          <a:p>
            <a:r>
              <a:rPr lang="bg-BG" sz="2800" dirty="0" smtClean="0"/>
              <a:t>                </a:t>
            </a:r>
            <a:r>
              <a:rPr lang="bg-BG" sz="2800" dirty="0" smtClean="0">
                <a:latin typeface="Buxton Sketch" panose="03080500000500000004" pitchFamily="66" charset="0"/>
              </a:rPr>
              <a:t>На моста е посрещнат от окръжния </a:t>
            </a:r>
            <a:br>
              <a:rPr lang="bg-BG" sz="2800" dirty="0" smtClean="0">
                <a:latin typeface="Buxton Sketch" panose="03080500000500000004" pitchFamily="66" charset="0"/>
              </a:rPr>
            </a:br>
            <a:r>
              <a:rPr lang="bg-BG" sz="2800" dirty="0" smtClean="0">
                <a:latin typeface="Buxton Sketch" panose="03080500000500000004" pitchFamily="66" charset="0"/>
              </a:rPr>
              <a:t>управител и кмета. Придружен от тях, се отправя към входа на църквата „Свети 40 мъченици“.</a:t>
            </a:r>
            <a:endParaRPr lang="bg-BG" sz="2800" dirty="0">
              <a:latin typeface="Buxton Sketch" panose="030805000005000000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704" y="2262187"/>
            <a:ext cx="4800599" cy="3125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1" t="5836" r="12935" b="24639"/>
          <a:stretch/>
        </p:blipFill>
        <p:spPr>
          <a:xfrm>
            <a:off x="1196554" y="2262187"/>
            <a:ext cx="1673646" cy="3220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2408395"/>
      </p:ext>
    </p:extLst>
  </p:cSld>
  <p:clrMapOvr>
    <a:masterClrMapping/>
  </p:clrMapOvr>
  <p:transition spd="slow"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929" y="228600"/>
            <a:ext cx="7543800" cy="1727200"/>
          </a:xfrm>
        </p:spPr>
        <p:txBody>
          <a:bodyPr>
            <a:noAutofit/>
          </a:bodyPr>
          <a:lstStyle/>
          <a:p>
            <a:pPr algn="ctr"/>
            <a:r>
              <a:rPr lang="bg-BG" sz="3600" dirty="0">
                <a:latin typeface="Buxton Sketch" panose="03080500000500000004" pitchFamily="66" charset="0"/>
              </a:rPr>
              <a:t>Т</a:t>
            </a:r>
            <a:r>
              <a:rPr lang="bg-BG" sz="3600" dirty="0" smtClean="0">
                <a:latin typeface="Buxton Sketch" panose="03080500000500000004" pitchFamily="66" charset="0"/>
              </a:rPr>
              <a:t>очно в 12 часа Фердинанд </a:t>
            </a:r>
            <a:br>
              <a:rPr lang="bg-BG" sz="3600" dirty="0" smtClean="0">
                <a:latin typeface="Buxton Sketch" panose="03080500000500000004" pitchFamily="66" charset="0"/>
              </a:rPr>
            </a:br>
            <a:r>
              <a:rPr lang="bg-BG" sz="3600" dirty="0" smtClean="0">
                <a:latin typeface="Buxton Sketch" panose="03080500000500000004" pitchFamily="66" charset="0"/>
              </a:rPr>
              <a:t>изважда изпод мундира си </a:t>
            </a:r>
            <a:br>
              <a:rPr lang="bg-BG" sz="3600" dirty="0" smtClean="0">
                <a:latin typeface="Buxton Sketch" panose="03080500000500000004" pitchFamily="66" charset="0"/>
              </a:rPr>
            </a:br>
            <a:r>
              <a:rPr lang="bg-BG" sz="3600" dirty="0" smtClean="0">
                <a:latin typeface="Buxton Sketch" panose="03080500000500000004" pitchFamily="66" charset="0"/>
              </a:rPr>
              <a:t>манифест, с който обявява независимостта на България.</a:t>
            </a:r>
            <a:endParaRPr lang="bg-BG" sz="3600" dirty="0">
              <a:latin typeface="Buxton Sketch" panose="030805000005000000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02" y="2044700"/>
            <a:ext cx="1804254" cy="4565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8368077"/>
      </p:ext>
    </p:extLst>
  </p:cSld>
  <p:clrMapOvr>
    <a:masterClrMapping/>
  </p:clrMapOvr>
  <p:transition spd="slow"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3200"/>
            <a:ext cx="7543800" cy="2298700"/>
          </a:xfrm>
        </p:spPr>
        <p:txBody>
          <a:bodyPr>
            <a:noAutofit/>
          </a:bodyPr>
          <a:lstStyle/>
          <a:p>
            <a:r>
              <a:rPr lang="bg-BG" sz="2800" dirty="0" smtClean="0"/>
              <a:t>             </a:t>
            </a:r>
            <a:r>
              <a:rPr lang="bg-BG" sz="3600" dirty="0" smtClean="0">
                <a:latin typeface="Buxton Sketch" panose="03080500000500000004" pitchFamily="66" charset="0"/>
              </a:rPr>
              <a:t>„...С благословението на Всевишния</a:t>
            </a:r>
            <a:br>
              <a:rPr lang="bg-BG" sz="3600" dirty="0" smtClean="0">
                <a:latin typeface="Buxton Sketch" panose="03080500000500000004" pitchFamily="66" charset="0"/>
              </a:rPr>
            </a:br>
            <a:r>
              <a:rPr lang="bg-BG" sz="3600" dirty="0">
                <a:latin typeface="Buxton Sketch" panose="03080500000500000004" pitchFamily="66" charset="0"/>
              </a:rPr>
              <a:t> </a:t>
            </a:r>
            <a:r>
              <a:rPr lang="bg-BG" sz="3600" dirty="0" smtClean="0">
                <a:latin typeface="Buxton Sketch" panose="03080500000500000004" pitchFamily="66" charset="0"/>
              </a:rPr>
              <a:t>             провъзгласявам съединената на</a:t>
            </a:r>
            <a:br>
              <a:rPr lang="bg-BG" sz="3600" dirty="0" smtClean="0">
                <a:latin typeface="Buxton Sketch" panose="03080500000500000004" pitchFamily="66" charset="0"/>
              </a:rPr>
            </a:br>
            <a:r>
              <a:rPr lang="bg-BG" sz="3600" dirty="0">
                <a:latin typeface="Buxton Sketch" panose="03080500000500000004" pitchFamily="66" charset="0"/>
              </a:rPr>
              <a:t> </a:t>
            </a:r>
            <a:r>
              <a:rPr lang="bg-BG" sz="3600" dirty="0" smtClean="0">
                <a:latin typeface="Buxton Sketch" panose="03080500000500000004" pitchFamily="66" charset="0"/>
              </a:rPr>
              <a:t>             6 септември 1885 г. България за </a:t>
            </a:r>
            <a:br>
              <a:rPr lang="bg-BG" sz="3600" dirty="0" smtClean="0">
                <a:latin typeface="Buxton Sketch" panose="03080500000500000004" pitchFamily="66" charset="0"/>
              </a:rPr>
            </a:br>
            <a:r>
              <a:rPr lang="bg-BG" sz="3600" dirty="0" smtClean="0">
                <a:latin typeface="Buxton Sketch" panose="03080500000500000004" pitchFamily="66" charset="0"/>
              </a:rPr>
              <a:t>              Независимо българско царство...              </a:t>
            </a:r>
            <a:endParaRPr lang="bg-BG" sz="3600" dirty="0">
              <a:latin typeface="Buxton Sketch" panose="030805000005000000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00" y="2384865"/>
            <a:ext cx="2895600" cy="4143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1536457"/>
      </p:ext>
    </p:extLst>
  </p:cSld>
  <p:clrMapOvr>
    <a:masterClrMapping/>
  </p:clrMapOvr>
  <p:transition spd="slow"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</TotalTime>
  <Words>105</Words>
  <Application>Microsoft Office PowerPoint</Application>
  <PresentationFormat>On-screen Show (4:3)</PresentationFormat>
  <Paragraphs>15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Buxton Sketch</vt:lpstr>
      <vt:lpstr>Calibri</vt:lpstr>
      <vt:lpstr>Calibri Light</vt:lpstr>
      <vt:lpstr>Office Theme</vt:lpstr>
      <vt:lpstr>22.09.1908 г.   Ден на независимостта на България</vt:lpstr>
      <vt:lpstr>На 22.09.2014 г. се навършват  106 години от обявяването на независимостта на България.</vt:lpstr>
      <vt:lpstr>В навечерието на 22 септември 1908 г. в старопрестолния град Търново цари оживление.</vt:lpstr>
      <vt:lpstr>На Царевец е издигнат павилион, окичен със знамена.</vt:lpstr>
      <vt:lpstr>На входа на Царевец в Търново е построена разкошна арка с надпис: „Добре дошъл, светлий царю!“</vt:lpstr>
      <vt:lpstr>     От спирка „Трапезица“      Негово Царско Височество,  облечен в мундир, с всичките си ордени, подпрян на бастун, се отправя пешком към Асенова махала.</vt:lpstr>
      <vt:lpstr>                На моста е посрещнат от окръжния  управител и кмета. Придружен от тях, се отправя към входа на църквата „Свети 40 мъченици“.</vt:lpstr>
      <vt:lpstr>Точно в 12 часа Фердинанд  изважда изпод мундира си  манифест, с който обявява независимостта на България.</vt:lpstr>
      <vt:lpstr>             „...С благословението на Всевишния               провъзгласявам съединената на               6 септември 1885 г. България за                Независимо българско царство...              </vt:lpstr>
      <vt:lpstr>Така е обявена независимостта на България.</vt:lpstr>
      <vt:lpstr>В София вестта за обявяването на независимостта е посрещната  с неописуем възторг.</vt:lpstr>
      <vt:lpstr>               Издигната е специална арка с            царска корона близо до             Орлов мост,  през която           триумфално влиза цар Фердинанд.</vt:lpstr>
      <vt:lpstr>Неочакваният празник завършва с грандиозно хоро.</vt:lpstr>
      <vt:lpstr>                   С пожелание за           светъл и красив празник!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Иван Пашалиев</dc:creator>
  <cp:lastModifiedBy>Иван Пашалиев</cp:lastModifiedBy>
  <cp:revision>21</cp:revision>
  <dcterms:created xsi:type="dcterms:W3CDTF">2013-09-14T11:53:00Z</dcterms:created>
  <dcterms:modified xsi:type="dcterms:W3CDTF">2014-09-15T14:46:53Z</dcterms:modified>
</cp:coreProperties>
</file>