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903069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393010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917860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527980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253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427458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202590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128003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413831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374937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188532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F530-8C3C-46F8-AF7B-D0EE871504C7}" type="datetimeFigureOut">
              <a:rPr lang="bg-BG" smtClean="0"/>
              <a:pPr/>
              <a:t>16.10.2014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7512-77D6-40EF-8F39-A8D5226755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16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8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0486" y="5003073"/>
            <a:ext cx="6511834" cy="1315403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Първите държави в Месопотамия</a:t>
            </a:r>
            <a:endParaRPr lang="bg-BG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0401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5867399"/>
            <a:ext cx="7886700" cy="774701"/>
          </a:xfrm>
        </p:spPr>
        <p:txBody>
          <a:bodyPr/>
          <a:lstStyle/>
          <a:p>
            <a:pPr marL="0" indent="0">
              <a:buNone/>
            </a:pPr>
            <a:r>
              <a:rPr lang="bg-BG" sz="1800" b="1" dirty="0"/>
              <a:t>в</a:t>
            </a:r>
            <a:r>
              <a:rPr lang="en-US" sz="1800" b="1" dirty="0" smtClean="0"/>
              <a:t>)</a:t>
            </a:r>
            <a:r>
              <a:rPr lang="bg-BG" sz="1800" b="1" dirty="0" smtClean="0"/>
              <a:t> Първата писменост в Месопотамия </a:t>
            </a:r>
            <a:r>
              <a:rPr lang="bg-BG" sz="1800" dirty="0" smtClean="0"/>
              <a:t>– клинописно писмо върху глинени плочки</a:t>
            </a:r>
            <a:endParaRPr lang="bg-BG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800100"/>
            <a:ext cx="4502679" cy="425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129" y="658813"/>
            <a:ext cx="3012321" cy="500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6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64" y="5017951"/>
            <a:ext cx="7886700" cy="168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800" b="1" dirty="0" smtClean="0"/>
              <a:t>4. Градовете. </a:t>
            </a:r>
          </a:p>
          <a:p>
            <a:pPr marL="0" indent="0">
              <a:buNone/>
            </a:pPr>
            <a:r>
              <a:rPr lang="bg-BG" sz="1800" b="1" dirty="0"/>
              <a:t>а</a:t>
            </a:r>
            <a:r>
              <a:rPr lang="en-US" sz="1800" b="1" dirty="0" smtClean="0"/>
              <a:t>)</a:t>
            </a:r>
            <a:r>
              <a:rPr lang="bg-BG" sz="1800" b="1" dirty="0" smtClean="0"/>
              <a:t> Крепостните стени</a:t>
            </a:r>
            <a:r>
              <a:rPr lang="bg-BG" sz="1800" dirty="0" smtClean="0"/>
              <a:t> -  граница и защита</a:t>
            </a:r>
          </a:p>
          <a:p>
            <a:pPr marL="0" indent="0">
              <a:buNone/>
            </a:pPr>
            <a:r>
              <a:rPr lang="bg-BG" sz="1800" b="1" dirty="0" smtClean="0"/>
              <a:t>б</a:t>
            </a:r>
            <a:r>
              <a:rPr lang="en-US" sz="1800" b="1" dirty="0" smtClean="0"/>
              <a:t>)</a:t>
            </a:r>
            <a:r>
              <a:rPr lang="bg-BG" sz="1800" b="1" dirty="0" smtClean="0"/>
              <a:t> Портите </a:t>
            </a:r>
            <a:r>
              <a:rPr lang="bg-BG" sz="1800" dirty="0" smtClean="0"/>
              <a:t>– богатство и могъщество; статуя на владетеля</a:t>
            </a:r>
          </a:p>
          <a:p>
            <a:pPr marL="0" indent="0">
              <a:buNone/>
            </a:pPr>
            <a:r>
              <a:rPr lang="bg-BG" sz="1800" b="1" dirty="0" smtClean="0"/>
              <a:t>в</a:t>
            </a:r>
            <a:r>
              <a:rPr lang="en-US" sz="1800" b="1" dirty="0" smtClean="0"/>
              <a:t>) </a:t>
            </a:r>
            <a:r>
              <a:rPr lang="bg-BG" sz="1800" b="1" dirty="0" smtClean="0"/>
              <a:t>Пристанището </a:t>
            </a:r>
            <a:r>
              <a:rPr lang="bg-BG" sz="1800" dirty="0" smtClean="0"/>
              <a:t>– „кар“ – център на търговията </a:t>
            </a:r>
            <a:endParaRPr lang="bg-BG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0" y="346074"/>
            <a:ext cx="6159500" cy="4619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840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903" y="4654532"/>
            <a:ext cx="8057337" cy="1981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800" b="1" dirty="0" smtClean="0"/>
              <a:t>1. Шумер.</a:t>
            </a:r>
          </a:p>
          <a:p>
            <a:pPr marL="0" indent="0">
              <a:buNone/>
            </a:pPr>
            <a:r>
              <a:rPr lang="bg-BG" sz="1800" b="1" dirty="0"/>
              <a:t>а</a:t>
            </a:r>
            <a:r>
              <a:rPr lang="en-US" sz="1800" b="1" dirty="0" smtClean="0"/>
              <a:t>)</a:t>
            </a:r>
            <a:r>
              <a:rPr lang="bg-BG" sz="1800" b="1" dirty="0" smtClean="0"/>
              <a:t> Възникване </a:t>
            </a:r>
            <a:r>
              <a:rPr lang="bg-BG" sz="1800" dirty="0" smtClean="0"/>
              <a:t>- ок. </a:t>
            </a:r>
            <a:r>
              <a:rPr lang="en-US" sz="1800" dirty="0" smtClean="0"/>
              <a:t>IV</a:t>
            </a:r>
            <a:r>
              <a:rPr lang="bg-BG" sz="1800" dirty="0" smtClean="0"/>
              <a:t> хил. пр. Хр.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- </a:t>
            </a:r>
            <a:r>
              <a:rPr lang="bg-BG" sz="1800" dirty="0" smtClean="0"/>
              <a:t>Земеделски народ от североизток </a:t>
            </a:r>
            <a:r>
              <a:rPr lang="en-US" sz="1800" dirty="0" smtClean="0"/>
              <a:t>(</a:t>
            </a:r>
            <a:r>
              <a:rPr lang="bg-BG" sz="1800" dirty="0" smtClean="0"/>
              <a:t>Тюркестан</a:t>
            </a:r>
            <a:r>
              <a:rPr lang="en-US" sz="1800" dirty="0" smtClean="0"/>
              <a:t>)</a:t>
            </a:r>
            <a:endParaRPr lang="bg-BG" sz="1800" dirty="0" smtClean="0"/>
          </a:p>
          <a:p>
            <a:pPr marL="0" indent="0">
              <a:buNone/>
            </a:pPr>
            <a:r>
              <a:rPr lang="en-US" sz="1800" dirty="0" smtClean="0"/>
              <a:t>- </a:t>
            </a:r>
            <a:r>
              <a:rPr lang="bg-BG" sz="1800" dirty="0" smtClean="0"/>
              <a:t>Високи крепостни стени </a:t>
            </a:r>
          </a:p>
          <a:p>
            <a:pPr marL="0" indent="0">
              <a:buNone/>
            </a:pPr>
            <a:r>
              <a:rPr lang="en-US" sz="1800" dirty="0" smtClean="0"/>
              <a:t>- </a:t>
            </a:r>
            <a:r>
              <a:rPr lang="bg-BG" sz="1800" dirty="0" smtClean="0"/>
              <a:t>Ур, Урук Лагаш – по ок. 40 – 50 хил. души</a:t>
            </a:r>
            <a:endParaRPr lang="bg-BG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29" y="2046005"/>
            <a:ext cx="3912493" cy="2990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538162"/>
            <a:ext cx="4514850" cy="364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val 8"/>
          <p:cNvSpPr/>
          <p:nvPr/>
        </p:nvSpPr>
        <p:spPr>
          <a:xfrm>
            <a:off x="3565072" y="2547256"/>
            <a:ext cx="850900" cy="33963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6139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1099"/>
            <a:ext cx="8248650" cy="1701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 smtClean="0"/>
              <a:t>  </a:t>
            </a:r>
            <a:r>
              <a:rPr lang="bg-BG" sz="1800" b="1" dirty="0" smtClean="0"/>
              <a:t>б</a:t>
            </a:r>
            <a:r>
              <a:rPr lang="en-US" sz="1800" b="1" dirty="0" smtClean="0"/>
              <a:t>)</a:t>
            </a:r>
            <a:r>
              <a:rPr lang="bg-BG" sz="1800" b="1" dirty="0"/>
              <a:t> </a:t>
            </a:r>
            <a:r>
              <a:rPr lang="bg-BG" sz="1800" b="1" dirty="0" smtClean="0"/>
              <a:t>Възникване на Акад </a:t>
            </a:r>
          </a:p>
          <a:p>
            <a:pPr marL="0" indent="0">
              <a:buNone/>
            </a:pPr>
            <a:r>
              <a:rPr lang="bg-BG" sz="1800" dirty="0" smtClean="0"/>
              <a:t>  </a:t>
            </a:r>
            <a:r>
              <a:rPr lang="en-US" sz="1800" dirty="0" smtClean="0"/>
              <a:t>-</a:t>
            </a:r>
            <a:r>
              <a:rPr lang="bg-BG" sz="1800" dirty="0" smtClean="0"/>
              <a:t> </a:t>
            </a:r>
            <a:r>
              <a:rPr lang="bg-BG" sz="1800" dirty="0"/>
              <a:t>н</a:t>
            </a:r>
            <a:r>
              <a:rPr lang="bg-BG" sz="1800" dirty="0" smtClean="0"/>
              <a:t>ачалото на </a:t>
            </a:r>
            <a:r>
              <a:rPr lang="en-US" sz="1800" dirty="0" smtClean="0"/>
              <a:t>III</a:t>
            </a:r>
            <a:r>
              <a:rPr lang="bg-BG" sz="1800" dirty="0"/>
              <a:t> </a:t>
            </a:r>
            <a:r>
              <a:rPr lang="bg-BG" sz="1800" dirty="0" smtClean="0"/>
              <a:t>хил. пр. Хр.</a:t>
            </a:r>
            <a:endParaRPr lang="en-US" sz="1800" dirty="0" smtClean="0"/>
          </a:p>
          <a:p>
            <a:pPr marL="0" indent="0">
              <a:buNone/>
            </a:pPr>
            <a:r>
              <a:rPr lang="bg-BG" sz="1800" dirty="0" smtClean="0"/>
              <a:t> – семитски племена от север </a:t>
            </a:r>
            <a:r>
              <a:rPr lang="en-US" sz="1800" dirty="0" smtClean="0"/>
              <a:t>(</a:t>
            </a:r>
            <a:r>
              <a:rPr lang="bg-BG" sz="1800" dirty="0" smtClean="0"/>
              <a:t>от Близкия и Средния изток и Арабския полуостров</a:t>
            </a:r>
            <a:r>
              <a:rPr lang="en-US" sz="1800" dirty="0" smtClean="0"/>
              <a:t>)</a:t>
            </a:r>
            <a:r>
              <a:rPr lang="bg-BG" sz="1800" dirty="0" smtClean="0"/>
              <a:t>.  </a:t>
            </a:r>
            <a:endParaRPr lang="bg-BG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73" y="444500"/>
            <a:ext cx="6374603" cy="4179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val 8"/>
          <p:cNvSpPr/>
          <p:nvPr/>
        </p:nvSpPr>
        <p:spPr>
          <a:xfrm>
            <a:off x="1776548" y="679269"/>
            <a:ext cx="1698171" cy="535577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9411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050" y="4584701"/>
            <a:ext cx="7886700" cy="203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1900" b="1" dirty="0" smtClean="0"/>
              <a:t>2. Могъществото на Акад.</a:t>
            </a:r>
          </a:p>
          <a:p>
            <a:pPr marL="0" indent="0">
              <a:buNone/>
            </a:pPr>
            <a:r>
              <a:rPr lang="bg-BG" sz="1900" b="1" dirty="0"/>
              <a:t>а</a:t>
            </a:r>
            <a:r>
              <a:rPr lang="en-US" sz="1900" b="1" dirty="0" smtClean="0"/>
              <a:t>)</a:t>
            </a:r>
            <a:r>
              <a:rPr lang="bg-BG" sz="1900" b="1" dirty="0" smtClean="0"/>
              <a:t> Цар Саргон </a:t>
            </a:r>
            <a:r>
              <a:rPr lang="bg-BG" sz="1900" dirty="0" smtClean="0"/>
              <a:t>– 2334 -2279г. пр. Хр. – династия, управлявала 150 години</a:t>
            </a:r>
          </a:p>
          <a:p>
            <a:pPr>
              <a:buFontTx/>
              <a:buChar char="-"/>
            </a:pPr>
            <a:r>
              <a:rPr lang="bg-BG" sz="1900" dirty="0" smtClean="0"/>
              <a:t>Създал постоянна армия от 5400 войници</a:t>
            </a:r>
          </a:p>
          <a:p>
            <a:pPr>
              <a:buFontTx/>
              <a:buChar char="-"/>
            </a:pPr>
            <a:r>
              <a:rPr lang="bg-BG" sz="1900" dirty="0" smtClean="0"/>
              <a:t>Изградил мрежа от напоителни </a:t>
            </a:r>
            <a:r>
              <a:rPr lang="bg-BG" sz="1900" dirty="0" smtClean="0"/>
              <a:t>съоръжения</a:t>
            </a:r>
            <a:endParaRPr lang="bg-BG" sz="1900" dirty="0" smtClean="0"/>
          </a:p>
          <a:p>
            <a:pPr>
              <a:buFontTx/>
              <a:buChar char="-"/>
            </a:pPr>
            <a:r>
              <a:rPr lang="bg-BG" sz="1900" dirty="0" smtClean="0"/>
              <a:t>Акадският език изместил шумерския</a:t>
            </a:r>
          </a:p>
          <a:p>
            <a:pPr>
              <a:buFontTx/>
              <a:buChar char="-"/>
            </a:pPr>
            <a:r>
              <a:rPr lang="bg-BG" sz="1900" dirty="0" smtClean="0"/>
              <a:t>Разширил териториите на държавата, успешни походи срещу Сирия.</a:t>
            </a:r>
          </a:p>
          <a:p>
            <a:pPr marL="0" indent="0">
              <a:buNone/>
            </a:pPr>
            <a:endParaRPr lang="bg-B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76" y="177799"/>
            <a:ext cx="3184535" cy="4241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0061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050" y="5788025"/>
            <a:ext cx="7886700" cy="1069975"/>
          </a:xfrm>
        </p:spPr>
        <p:txBody>
          <a:bodyPr/>
          <a:lstStyle/>
          <a:p>
            <a:pPr marL="0" indent="0">
              <a:buNone/>
            </a:pPr>
            <a:r>
              <a:rPr lang="bg-BG" sz="1800" b="1" dirty="0" smtClean="0"/>
              <a:t>б</a:t>
            </a:r>
            <a:r>
              <a:rPr lang="en-US" sz="1800" b="1" dirty="0" smtClean="0"/>
              <a:t>)</a:t>
            </a:r>
            <a:r>
              <a:rPr lang="bg-BG" sz="1800" b="1" dirty="0" smtClean="0"/>
              <a:t> Нарам–Син </a:t>
            </a:r>
            <a:r>
              <a:rPr lang="bg-BG" sz="1800" dirty="0" smtClean="0"/>
              <a:t>– власт над цяла Месопотамия</a:t>
            </a:r>
          </a:p>
          <a:p>
            <a:pPr marL="0" indent="0">
              <a:buNone/>
            </a:pPr>
            <a:r>
              <a:rPr lang="bg-BG" sz="1800" dirty="0" smtClean="0"/>
              <a:t>„Могъщ бог на Акад“. Династията е свалена от гутиите </a:t>
            </a:r>
            <a:r>
              <a:rPr lang="en-US" sz="1800" dirty="0" smtClean="0"/>
              <a:t>(</a:t>
            </a:r>
            <a:r>
              <a:rPr lang="bg-BG" sz="1800" dirty="0" smtClean="0"/>
              <a:t>планински народ от изток</a:t>
            </a:r>
            <a:r>
              <a:rPr lang="en-US" dirty="0" smtClean="0"/>
              <a:t>)</a:t>
            </a:r>
            <a:r>
              <a:rPr lang="bg-BG" dirty="0" smtClean="0"/>
              <a:t> 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0" y="317500"/>
            <a:ext cx="3892358" cy="5292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1898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5572125"/>
            <a:ext cx="7886700" cy="1146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800" b="1" dirty="0" smtClean="0"/>
              <a:t>в</a:t>
            </a:r>
            <a:r>
              <a:rPr lang="en-US" sz="1800" b="1" dirty="0" smtClean="0"/>
              <a:t>)</a:t>
            </a:r>
            <a:r>
              <a:rPr lang="bg-BG" sz="1800" b="1" dirty="0" smtClean="0"/>
              <a:t> Възраждането и упадъкът на Шумер </a:t>
            </a:r>
            <a:r>
              <a:rPr lang="bg-BG" sz="1800" dirty="0" smtClean="0"/>
              <a:t>– нахлуване на амореите  </a:t>
            </a:r>
            <a:r>
              <a:rPr lang="en-US" sz="1800" dirty="0" smtClean="0"/>
              <a:t>(</a:t>
            </a:r>
            <a:r>
              <a:rPr lang="bg-BG" sz="1800" dirty="0"/>
              <a:t>с</a:t>
            </a:r>
            <a:r>
              <a:rPr lang="bg-BG" sz="1800" dirty="0" smtClean="0"/>
              <a:t>емитски племена от запад</a:t>
            </a:r>
            <a:r>
              <a:rPr lang="en-US" sz="1800" dirty="0" smtClean="0"/>
              <a:t>)</a:t>
            </a:r>
            <a:r>
              <a:rPr lang="bg-BG" sz="1800" dirty="0" smtClean="0"/>
              <a:t>.</a:t>
            </a:r>
            <a:r>
              <a:rPr lang="en-US" sz="1800" dirty="0" smtClean="0"/>
              <a:t> </a:t>
            </a:r>
            <a:r>
              <a:rPr lang="bg-BG" sz="1800" dirty="0" smtClean="0"/>
              <a:t>Покорили цяла Месопотамия и създали своя държава със столица Вавилон – нач. </a:t>
            </a:r>
            <a:r>
              <a:rPr lang="bg-BG" sz="1800" dirty="0"/>
              <a:t>н</a:t>
            </a:r>
            <a:r>
              <a:rPr lang="bg-BG" sz="1800" dirty="0" smtClean="0"/>
              <a:t>а </a:t>
            </a:r>
            <a:r>
              <a:rPr lang="en-US" sz="1800" dirty="0" smtClean="0"/>
              <a:t>II</a:t>
            </a:r>
            <a:r>
              <a:rPr lang="bg-BG" sz="1800" dirty="0" smtClean="0"/>
              <a:t> хил. пр. Хр.</a:t>
            </a:r>
            <a:endParaRPr lang="bg-BG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862" y="228599"/>
            <a:ext cx="4821238" cy="51877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3695700" y="2860766"/>
            <a:ext cx="850900" cy="36503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0658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238" y="5763624"/>
            <a:ext cx="5715000" cy="81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800" dirty="0" smtClean="0"/>
              <a:t>Шумерското общество - Знаме на Ур - </a:t>
            </a:r>
            <a:r>
              <a:rPr lang="en-US" sz="1800" dirty="0" smtClean="0"/>
              <a:t>III</a:t>
            </a:r>
            <a:r>
              <a:rPr lang="bg-BG" sz="1800" dirty="0" smtClean="0"/>
              <a:t> хил. пр. Хр.</a:t>
            </a:r>
          </a:p>
          <a:p>
            <a:pPr marL="0" indent="0" algn="ctr">
              <a:buNone/>
            </a:pPr>
            <a:r>
              <a:rPr lang="bg-BG" sz="1800" dirty="0" smtClean="0"/>
              <a:t>Дървено пано </a:t>
            </a:r>
            <a:endParaRPr lang="bg-BG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ADFC1"/>
              </a:clrFrom>
              <a:clrTo>
                <a:srgbClr val="EADFC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21846"/>
            <a:ext cx="6515100" cy="582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2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419725"/>
            <a:ext cx="7886700" cy="143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800" b="1" dirty="0" smtClean="0"/>
              <a:t>3. Владетелят</a:t>
            </a:r>
            <a:r>
              <a:rPr lang="bg-BG" sz="1800" dirty="0" smtClean="0"/>
              <a:t>. </a:t>
            </a:r>
          </a:p>
          <a:p>
            <a:pPr marL="0" indent="0">
              <a:buNone/>
            </a:pPr>
            <a:r>
              <a:rPr lang="bg-BG" sz="1800" b="1" dirty="0"/>
              <a:t>а</a:t>
            </a:r>
            <a:r>
              <a:rPr lang="en-US" sz="1800" b="1" dirty="0" smtClean="0"/>
              <a:t>)</a:t>
            </a:r>
            <a:r>
              <a:rPr lang="bg-BG" sz="1800" b="1" dirty="0" smtClean="0"/>
              <a:t> Титлата „лугал</a:t>
            </a:r>
            <a:r>
              <a:rPr lang="bg-BG" sz="1800" dirty="0" smtClean="0"/>
              <a:t>“ – голям човек, политическа и военна власт      „енси“ -  жрец, религиозна власт</a:t>
            </a:r>
          </a:p>
          <a:p>
            <a:pPr marL="0" indent="0">
              <a:buNone/>
            </a:pPr>
            <a:r>
              <a:rPr lang="bg-BG" sz="1800" b="1" dirty="0" smtClean="0"/>
              <a:t>б</a:t>
            </a:r>
            <a:r>
              <a:rPr lang="en-US" sz="1800" b="1" dirty="0" smtClean="0"/>
              <a:t>)</a:t>
            </a:r>
            <a:r>
              <a:rPr lang="bg-BG" sz="1800" b="1" dirty="0" smtClean="0"/>
              <a:t> Морални и материални задължения към народа</a:t>
            </a:r>
            <a:endParaRPr lang="bg-BG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520" y="573405"/>
            <a:ext cx="3230880" cy="4846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617210" y="109339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Гудеа – владетел на Лагаш</a:t>
            </a:r>
            <a:endParaRPr lang="bg-B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8" r="20444"/>
          <a:stretch/>
        </p:blipFill>
        <p:spPr>
          <a:xfrm>
            <a:off x="1092257" y="573405"/>
            <a:ext cx="3246006" cy="43473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21510" y="109339"/>
            <a:ext cx="139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ц</a:t>
            </a:r>
            <a:r>
              <a:rPr lang="bg-BG" dirty="0" smtClean="0"/>
              <a:t>ар Саргон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273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awyersbg.hit.bg/images/papyru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483335" y="-802666"/>
            <a:ext cx="6373273" cy="8948057"/>
          </a:xfrm>
          <a:prstGeom prst="rect">
            <a:avLst/>
          </a:prstGeom>
          <a:noFill/>
        </p:spPr>
      </p:pic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58983" y="2860766"/>
            <a:ext cx="5930537" cy="28085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400" dirty="0" smtClean="0">
                <a:latin typeface="Monotype Corsiva" pitchFamily="66" charset="0"/>
              </a:rPr>
              <a:t>            </a:t>
            </a:r>
            <a:r>
              <a:rPr lang="bg-BG" sz="2800" dirty="0" smtClean="0">
                <a:latin typeface="Monotype Corsiva" pitchFamily="66" charset="0"/>
              </a:rPr>
              <a:t>“Той трябвало да пълни каналите, да увеличава броя на рибите в езерата, да строи житници и хамбари, да развлича народа си с музика и игри.”</a:t>
            </a:r>
            <a:endParaRPr lang="bg-BG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330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Monotype Corsiva</vt:lpstr>
      <vt:lpstr>Office Theme</vt:lpstr>
      <vt:lpstr>Първите държави в Месопотамия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Първите държави в Месопотамия</dc:title>
  <dc:creator>Ivan Pashaliev</dc:creator>
  <cp:lastModifiedBy>Иван Пашалиев</cp:lastModifiedBy>
  <cp:revision>26</cp:revision>
  <dcterms:created xsi:type="dcterms:W3CDTF">2013-10-21T12:35:40Z</dcterms:created>
  <dcterms:modified xsi:type="dcterms:W3CDTF">2014-10-16T15:45:06Z</dcterms:modified>
</cp:coreProperties>
</file>