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0894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032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4516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817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977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620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205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370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6391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34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74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8687C-38B5-41A0-B3EA-546240054477}" type="datetimeFigureOut">
              <a:rPr lang="bg-BG" smtClean="0"/>
              <a:t>22.11.2015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50615-662B-440B-B202-4E44C8BC5DC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806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857" y="1941229"/>
            <a:ext cx="7772400" cy="2387600"/>
          </a:xfrm>
        </p:spPr>
        <p:txBody>
          <a:bodyPr/>
          <a:lstStyle/>
          <a:p>
            <a:r>
              <a:rPr lang="bg-BG" dirty="0" smtClean="0"/>
              <a:t>Обществата в Месопотамия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191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25" y="6158789"/>
            <a:ext cx="7886700" cy="699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dirty="0" smtClean="0"/>
              <a:t>Великият бог Мардук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1" y="495300"/>
            <a:ext cx="5648111" cy="5169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3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93" y="4640238"/>
            <a:ext cx="8037678" cy="172779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bg-BG" sz="2000" b="1" dirty="0" smtClean="0"/>
              <a:t>Старовавилонското царство.</a:t>
            </a:r>
          </a:p>
          <a:p>
            <a:pPr marL="0" indent="0">
              <a:buNone/>
            </a:pPr>
            <a:r>
              <a:rPr lang="bg-BG" sz="2000" dirty="0" smtClean="0"/>
              <a:t>А</a:t>
            </a:r>
            <a:r>
              <a:rPr lang="en-US" sz="2000" dirty="0" smtClean="0"/>
              <a:t>)</a:t>
            </a:r>
            <a:r>
              <a:rPr lang="bg-BG" sz="2000" dirty="0" smtClean="0"/>
              <a:t> Държавата на амореите и Вавилон – „Врата на боговете“</a:t>
            </a:r>
          </a:p>
          <a:p>
            <a:pPr marL="0" indent="0">
              <a:buNone/>
            </a:pPr>
            <a:r>
              <a:rPr lang="bg-BG" sz="2000" dirty="0" smtClean="0"/>
              <a:t>Б</a:t>
            </a:r>
            <a:r>
              <a:rPr lang="en-US" sz="2000" dirty="0" smtClean="0"/>
              <a:t>)</a:t>
            </a:r>
            <a:r>
              <a:rPr lang="bg-BG" sz="2000" dirty="0" smtClean="0"/>
              <a:t> Могъщество на Вавилонското царство при Хамурапи</a:t>
            </a:r>
            <a:r>
              <a:rPr lang="en-US" sz="2000" dirty="0" smtClean="0"/>
              <a:t>(XVIII</a:t>
            </a:r>
            <a:r>
              <a:rPr lang="bg-BG" sz="2000" dirty="0" smtClean="0"/>
              <a:t>в.пр.Хр.</a:t>
            </a:r>
            <a:r>
              <a:rPr lang="en-US" sz="2000" dirty="0" smtClean="0"/>
              <a:t>)</a:t>
            </a:r>
            <a:endParaRPr lang="bg-BG" sz="2000" dirty="0" smtClean="0"/>
          </a:p>
          <a:p>
            <a:pPr marL="0" indent="0">
              <a:buNone/>
            </a:pPr>
            <a:r>
              <a:rPr lang="bg-BG" sz="2000" dirty="0" smtClean="0"/>
              <a:t>В</a:t>
            </a:r>
            <a:r>
              <a:rPr lang="en-US" sz="2000" dirty="0" smtClean="0"/>
              <a:t>)</a:t>
            </a:r>
            <a:r>
              <a:rPr lang="bg-BG" sz="2000" dirty="0" smtClean="0"/>
              <a:t> Превземане на Вавилон от хетите</a:t>
            </a:r>
            <a:r>
              <a:rPr lang="en-US" sz="2000" dirty="0" smtClean="0"/>
              <a:t>(XVI</a:t>
            </a:r>
            <a:r>
              <a:rPr lang="bg-BG" sz="2000" dirty="0" smtClean="0"/>
              <a:t> в.пр.Хр.</a:t>
            </a:r>
            <a:r>
              <a:rPr lang="en-US" sz="2000" dirty="0" smtClean="0"/>
              <a:t>)</a:t>
            </a:r>
            <a:r>
              <a:rPr lang="bg-BG" sz="2000" dirty="0" smtClean="0"/>
              <a:t>- индоевропейци от Мала Азия</a:t>
            </a:r>
            <a:endParaRPr lang="bg-BG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7" y="532481"/>
            <a:ext cx="2442949" cy="3898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00700" y="1270000"/>
            <a:ext cx="329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Шамаш – богът на слънцето</a:t>
            </a:r>
          </a:p>
          <a:p>
            <a:r>
              <a:rPr lang="bg-BG" dirty="0" smtClean="0"/>
              <a:t> предава законите на Хамурапи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9632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11" y="4585648"/>
            <a:ext cx="7886700" cy="2115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2</a:t>
            </a:r>
            <a:r>
              <a:rPr lang="bg-BG" sz="2000" b="1" dirty="0" smtClean="0"/>
              <a:t>. Хамурапи законодателят.</a:t>
            </a:r>
          </a:p>
          <a:p>
            <a:pPr marL="0" indent="0">
              <a:buNone/>
            </a:pPr>
            <a:r>
              <a:rPr lang="bg-BG" sz="2000" dirty="0" smtClean="0"/>
              <a:t>А</a:t>
            </a:r>
            <a:r>
              <a:rPr lang="en-US" sz="2000" dirty="0" smtClean="0"/>
              <a:t>) </a:t>
            </a:r>
            <a:r>
              <a:rPr lang="bg-BG" sz="2000" dirty="0" smtClean="0"/>
              <a:t>законите – свещени, обхващат всички страни на обществения живот</a:t>
            </a:r>
          </a:p>
          <a:p>
            <a:pPr marL="0" indent="0">
              <a:buNone/>
            </a:pPr>
            <a:r>
              <a:rPr lang="bg-BG" sz="2000" dirty="0"/>
              <a:t>Б</a:t>
            </a:r>
            <a:r>
              <a:rPr lang="en-US" sz="2000" dirty="0" smtClean="0"/>
              <a:t>) </a:t>
            </a:r>
            <a:r>
              <a:rPr lang="bg-BG" sz="2000" dirty="0" smtClean="0"/>
              <a:t>задачи – за осигуряване на реда, издигане авторитета на владетеля и запазване на мира</a:t>
            </a:r>
          </a:p>
          <a:p>
            <a:pPr marL="0" indent="0">
              <a:buNone/>
            </a:pPr>
            <a:r>
              <a:rPr lang="bg-BG" sz="2000" dirty="0"/>
              <a:t>В</a:t>
            </a:r>
            <a:r>
              <a:rPr lang="en-US" sz="2000" dirty="0" smtClean="0"/>
              <a:t>) </a:t>
            </a:r>
            <a:r>
              <a:rPr lang="bg-BG" sz="2000" dirty="0" smtClean="0"/>
              <a:t>наказанията – сурови 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826" y="382136"/>
            <a:ext cx="1658487" cy="418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1" y="382136"/>
            <a:ext cx="3151475" cy="420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2775" y="812800"/>
            <a:ext cx="182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Каменната стела</a:t>
            </a:r>
          </a:p>
          <a:p>
            <a:r>
              <a:rPr lang="bg-BG" dirty="0"/>
              <a:t>в</a:t>
            </a:r>
            <a:r>
              <a:rPr lang="bg-BG" dirty="0" smtClean="0"/>
              <a:t> Лувъра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37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411" y="4377756"/>
            <a:ext cx="7886700" cy="222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g-BG" sz="2000" b="1" dirty="0" smtClean="0"/>
              <a:t>3. Асирийското царство.</a:t>
            </a:r>
          </a:p>
          <a:p>
            <a:pPr marL="0" indent="0">
              <a:buNone/>
            </a:pPr>
            <a:r>
              <a:rPr lang="bg-BG" sz="2000" dirty="0" smtClean="0"/>
              <a:t>А</a:t>
            </a:r>
            <a:r>
              <a:rPr lang="en-US" sz="2000" dirty="0" smtClean="0"/>
              <a:t>)</a:t>
            </a:r>
            <a:r>
              <a:rPr lang="bg-BG" sz="2000" dirty="0" smtClean="0"/>
              <a:t> В Северна Месопотамия – кр.</a:t>
            </a:r>
            <a:r>
              <a:rPr lang="en-US" sz="2000" dirty="0" smtClean="0"/>
              <a:t>III – </a:t>
            </a:r>
            <a:r>
              <a:rPr lang="bg-BG" sz="2000" dirty="0" smtClean="0"/>
              <a:t>нач.</a:t>
            </a:r>
            <a:r>
              <a:rPr lang="en-US" sz="2000" dirty="0" smtClean="0"/>
              <a:t>II</a:t>
            </a:r>
            <a:r>
              <a:rPr lang="bg-BG" sz="2000" dirty="0" smtClean="0"/>
              <a:t> хил. пр.Хр.</a:t>
            </a:r>
            <a:endParaRPr lang="en-US" sz="2000" dirty="0" smtClean="0"/>
          </a:p>
          <a:p>
            <a:pPr marL="0" indent="0">
              <a:buNone/>
            </a:pPr>
            <a:r>
              <a:rPr lang="bg-BG" sz="2000" dirty="0" smtClean="0"/>
              <a:t>Б</a:t>
            </a:r>
            <a:r>
              <a:rPr lang="en-US" sz="2000" dirty="0" smtClean="0"/>
              <a:t>)</a:t>
            </a:r>
            <a:r>
              <a:rPr lang="bg-BG" sz="2000" dirty="0" smtClean="0"/>
              <a:t> семити, бедна страна с важно географско положение</a:t>
            </a:r>
            <a:endParaRPr lang="en-US" sz="2000" dirty="0" smtClean="0"/>
          </a:p>
          <a:p>
            <a:pPr marL="0" indent="0">
              <a:buNone/>
            </a:pPr>
            <a:r>
              <a:rPr lang="bg-BG" sz="2000" dirty="0" smtClean="0"/>
              <a:t>В</a:t>
            </a:r>
            <a:r>
              <a:rPr lang="en-US" sz="2000" dirty="0" smtClean="0"/>
              <a:t>)</a:t>
            </a:r>
            <a:r>
              <a:rPr lang="bg-BG" sz="2000" dirty="0" smtClean="0"/>
              <a:t> Могъщество на Асирия – </a:t>
            </a:r>
            <a:r>
              <a:rPr lang="en-US" sz="2000" dirty="0" smtClean="0"/>
              <a:t>VIII-VI </a:t>
            </a:r>
            <a:r>
              <a:rPr lang="bg-BG" sz="2000" dirty="0" smtClean="0"/>
              <a:t>в.пр.Хр.- завладява Финикия, Египет, Вавилон, Израил</a:t>
            </a:r>
            <a:endParaRPr lang="en-US" sz="2000" dirty="0" smtClean="0"/>
          </a:p>
          <a:p>
            <a:pPr marL="0" indent="0">
              <a:buNone/>
            </a:pPr>
            <a:r>
              <a:rPr lang="bg-BG" sz="2000" dirty="0" smtClean="0"/>
              <a:t>Г</a:t>
            </a:r>
            <a:r>
              <a:rPr lang="en-US" sz="2000" dirty="0" smtClean="0"/>
              <a:t>)</a:t>
            </a:r>
            <a:r>
              <a:rPr lang="bg-BG" sz="2000" dirty="0" smtClean="0"/>
              <a:t> Възвръщане могъществото на Вавилон</a:t>
            </a:r>
            <a:r>
              <a:rPr lang="en-US" sz="2000" dirty="0" smtClean="0"/>
              <a:t> – </a:t>
            </a:r>
            <a:r>
              <a:rPr lang="bg-BG" sz="2000" dirty="0" smtClean="0"/>
              <a:t>след 626г.пр.Хр. – смъртта на Ашурбанипал</a:t>
            </a:r>
            <a:endParaRPr lang="bg-BG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756" y="500797"/>
            <a:ext cx="3251444" cy="3793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06" y="260311"/>
            <a:ext cx="3367144" cy="40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468" y="5019201"/>
            <a:ext cx="7886700" cy="154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b="1" dirty="0" smtClean="0"/>
              <a:t>4. Нововавилонското царство</a:t>
            </a:r>
            <a:r>
              <a:rPr lang="bg-BG" sz="2000" dirty="0" smtClean="0"/>
              <a:t>.</a:t>
            </a:r>
          </a:p>
          <a:p>
            <a:pPr marL="0" indent="0">
              <a:buNone/>
            </a:pPr>
            <a:r>
              <a:rPr lang="bg-BG" sz="2000" dirty="0" smtClean="0"/>
              <a:t>А</a:t>
            </a:r>
            <a:r>
              <a:rPr lang="en-US" sz="2000" dirty="0" smtClean="0"/>
              <a:t>)</a:t>
            </a:r>
            <a:r>
              <a:rPr lang="bg-BG" sz="2000" dirty="0" smtClean="0"/>
              <a:t> Възход при Навуходоносор</a:t>
            </a:r>
            <a:r>
              <a:rPr lang="en-US" sz="2000" dirty="0" smtClean="0"/>
              <a:t> II</a:t>
            </a:r>
            <a:r>
              <a:rPr lang="bg-BG" sz="2000" dirty="0" smtClean="0"/>
              <a:t> </a:t>
            </a:r>
            <a:r>
              <a:rPr lang="en-US" sz="2000" dirty="0" smtClean="0"/>
              <a:t>(605-562</a:t>
            </a:r>
            <a:r>
              <a:rPr lang="bg-BG" sz="2000" dirty="0" smtClean="0"/>
              <a:t>г.пр.Хр.</a:t>
            </a:r>
            <a:r>
              <a:rPr lang="en-US" sz="2000" dirty="0" smtClean="0"/>
              <a:t>)</a:t>
            </a:r>
            <a:r>
              <a:rPr lang="bg-BG" sz="2000" dirty="0" smtClean="0"/>
              <a:t> – завладяване на Сирия и Палестина</a:t>
            </a:r>
          </a:p>
          <a:p>
            <a:pPr marL="0" indent="0">
              <a:buNone/>
            </a:pPr>
            <a:r>
              <a:rPr lang="bg-BG" sz="2000" dirty="0" smtClean="0"/>
              <a:t>Б</a:t>
            </a:r>
            <a:r>
              <a:rPr lang="en-US" sz="2000" dirty="0" smtClean="0"/>
              <a:t>)</a:t>
            </a:r>
            <a:r>
              <a:rPr lang="bg-BG" sz="2000" dirty="0" smtClean="0"/>
              <a:t> Откритията </a:t>
            </a:r>
            <a:r>
              <a:rPr lang="bg-BG" sz="2000" smtClean="0"/>
              <a:t>на </a:t>
            </a:r>
            <a:r>
              <a:rPr lang="bg-BG" sz="2000" smtClean="0"/>
              <a:t>немския</a:t>
            </a:r>
            <a:r>
              <a:rPr lang="bg-BG" sz="2000" smtClean="0"/>
              <a:t> </a:t>
            </a:r>
            <a:r>
              <a:rPr lang="bg-BG" sz="2000" dirty="0"/>
              <a:t>а</a:t>
            </a:r>
            <a:r>
              <a:rPr lang="bg-BG" sz="2000" dirty="0" smtClean="0"/>
              <a:t>рхеолог Робърт Колдевей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334" y="489322"/>
            <a:ext cx="2688609" cy="4140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43" y="1229355"/>
            <a:ext cx="3362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4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662" y="5974545"/>
            <a:ext cx="7886700" cy="549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 smtClean="0"/>
              <a:t>Висящите градини на асирийската царица Семирамида от </a:t>
            </a:r>
            <a:r>
              <a:rPr lang="en-US" sz="2000" dirty="0" smtClean="0"/>
              <a:t>IX</a:t>
            </a:r>
            <a:r>
              <a:rPr lang="bg-BG" sz="2000" dirty="0" smtClean="0"/>
              <a:t> в.пр.Хр.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9" y="1083411"/>
            <a:ext cx="4659678" cy="3106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539939"/>
            <a:ext cx="43529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23" y="5940425"/>
            <a:ext cx="7886700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 smtClean="0"/>
              <a:t>Вавилонската кула – картина от фламандския художник Питер Брьогел-Стария, </a:t>
            </a:r>
            <a:r>
              <a:rPr lang="en-US" sz="2000" dirty="0" smtClean="0"/>
              <a:t>XVI</a:t>
            </a:r>
            <a:r>
              <a:rPr lang="bg-BG" sz="2000" dirty="0" smtClean="0"/>
              <a:t> век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1" y="394803"/>
            <a:ext cx="7151428" cy="5229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92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015488"/>
            <a:ext cx="7886700" cy="842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dirty="0" smtClean="0"/>
              <a:t>Улицата на процесиите и Портата на богинята Ищар</a:t>
            </a:r>
          </a:p>
          <a:p>
            <a:pPr marL="0" indent="0" algn="ctr">
              <a:buNone/>
            </a:pPr>
            <a:r>
              <a:rPr lang="bg-BG" sz="2000" dirty="0" smtClean="0"/>
              <a:t>Реконструкция в Пергамския музей в Берлин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5" y="750627"/>
            <a:ext cx="7763945" cy="4954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302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957" y="6097374"/>
            <a:ext cx="7886700" cy="590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dirty="0" smtClean="0"/>
              <a:t>Елементи от Портата на Ищар</a:t>
            </a:r>
            <a:endParaRPr lang="bg-BG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1" y="2859917"/>
            <a:ext cx="3865103" cy="2771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59" y="809341"/>
            <a:ext cx="4012443" cy="3009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</TotalTime>
  <Words>235</Words>
  <Application>Microsoft Office PowerPoint</Application>
  <PresentationFormat>Презентация на цял екран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Обществата в Месопотамия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Обществата в Месопоамия</dc:title>
  <dc:creator>Ivan Pashaliev</dc:creator>
  <cp:lastModifiedBy>User1</cp:lastModifiedBy>
  <cp:revision>18</cp:revision>
  <dcterms:created xsi:type="dcterms:W3CDTF">2013-10-23T11:23:12Z</dcterms:created>
  <dcterms:modified xsi:type="dcterms:W3CDTF">2015-11-22T17:47:58Z</dcterms:modified>
</cp:coreProperties>
</file>