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2313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0281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416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526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998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217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725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3041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9916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866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320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F15BC-6C80-4958-B861-A9754CD41F86}" type="datetimeFigureOut">
              <a:rPr lang="bg-BG" smtClean="0"/>
              <a:t>27.9.2014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638C7-0EB2-42A9-8D85-32D64D00932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0095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50900" y="0"/>
            <a:ext cx="6858000" cy="2387600"/>
          </a:xfrm>
        </p:spPr>
        <p:txBody>
          <a:bodyPr/>
          <a:lstStyle/>
          <a:p>
            <a:r>
              <a:rPr lang="bg-BG" dirty="0" smtClean="0"/>
              <a:t>Тракийските съкровища</a:t>
            </a:r>
            <a:endParaRPr lang="bg-B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2914651"/>
            <a:ext cx="6858000" cy="1655762"/>
          </a:xfrm>
        </p:spPr>
        <p:txBody>
          <a:bodyPr/>
          <a:lstStyle/>
          <a:p>
            <a:r>
              <a:rPr lang="bg-BG" dirty="0" smtClean="0"/>
              <a:t>Панагюрско </a:t>
            </a:r>
            <a:r>
              <a:rPr lang="bg-BG" dirty="0" smtClean="0"/>
              <a:t>златно съкровище </a:t>
            </a:r>
          </a:p>
          <a:p>
            <a:r>
              <a:rPr lang="bg-BG" dirty="0" smtClean="0"/>
              <a:t>и </a:t>
            </a:r>
          </a:p>
          <a:p>
            <a:r>
              <a:rPr lang="bg-BG" dirty="0" smtClean="0"/>
              <a:t>Вълчитрънско златно съкровище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57700"/>
            <a:ext cx="5323438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0" y="80963"/>
            <a:ext cx="40481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1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00" y="1181100"/>
            <a:ext cx="6536591" cy="474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8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327025"/>
            <a:ext cx="9004300" cy="20478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000" dirty="0"/>
              <a:t>Златното съкровище от Вълчитрън </a:t>
            </a:r>
            <a:r>
              <a:rPr lang="bg-BG" sz="2000" dirty="0" smtClean="0"/>
              <a:t>принадлежи </a:t>
            </a:r>
            <a:r>
              <a:rPr lang="bg-BG" sz="2000" dirty="0"/>
              <a:t>на Археологическия музей в София.То е намерено случайно на 28 декември 1924 г. При обръщане за лозе в нивата на Тодор и Никола Цветанови в местноста “Дивите лозя” </a:t>
            </a:r>
            <a:r>
              <a:rPr lang="bg-BG" sz="2000" dirty="0" smtClean="0"/>
              <a:t>до Вълчитрън,Плевенско</a:t>
            </a:r>
            <a:r>
              <a:rPr lang="bg-BG" sz="2000" dirty="0"/>
              <a:t>. Благодарение на златаря Коста Златарев и бързата намеса на административните власти в Плевен съкровището беше спасено от унищожаване и разграбване.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71" y="2654300"/>
            <a:ext cx="585802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4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276225"/>
            <a:ext cx="7886700" cy="942975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Съкровището от Вълчитрън се състои от 13 златни предмета с обща тежина 12,425 </a:t>
            </a:r>
            <a:r>
              <a:rPr lang="bg-BG" dirty="0" smtClean="0"/>
              <a:t>кг.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1558925"/>
            <a:ext cx="4048125" cy="2419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3178175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" y="257406"/>
            <a:ext cx="3997960" cy="2867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720" y="3369086"/>
            <a:ext cx="5320284" cy="3245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450792"/>
            <a:ext cx="3721100" cy="25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795528"/>
            <a:ext cx="5974080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422400"/>
            <a:ext cx="6585856" cy="46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212725"/>
            <a:ext cx="7886700" cy="1704975"/>
          </a:xfrm>
        </p:spPr>
        <p:txBody>
          <a:bodyPr/>
          <a:lstStyle/>
          <a:p>
            <a:r>
              <a:rPr lang="bg-BG" dirty="0"/>
              <a:t>Панагюрското златно съкровище е тракийско съкровище, датирано към края на IV-ти, началото III в. пр.Хр. Намерено е през 1949 година на два километра южно от Панагюрище.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82" y="2466974"/>
            <a:ext cx="8245698" cy="371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174626"/>
            <a:ext cx="8768789" cy="2238374"/>
          </a:xfrm>
        </p:spPr>
        <p:txBody>
          <a:bodyPr>
            <a:noAutofit/>
          </a:bodyPr>
          <a:lstStyle/>
          <a:p>
            <a:r>
              <a:rPr lang="bg-BG" sz="2000" b="1" dirty="0"/>
              <a:t>Зима е - мразовитото утро на 8 декември 1949 г. Трима братя - Павел, Петко и Михаил Дейкови, копаят глина за тухли край фабриката „Мерул“ в Панагюрище. Земята е твърда и работата едвам върви. Вече са на метър и половина дълбочина. Изведнъж проблясва златото. „Чакайте бе, чакайте, че тука има нящо!“, извиква единият брат. Другите двама тичат и хващат лопатите. И за няколко мига ценностите </a:t>
            </a:r>
            <a:r>
              <a:rPr lang="bg-BG" sz="2000" b="1" dirty="0" smtClean="0"/>
              <a:t>изскачат. </a:t>
            </a:r>
            <a:endParaRPr lang="bg-BG" sz="2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10" y="2282825"/>
            <a:ext cx="6513979" cy="4351338"/>
          </a:xfrm>
        </p:spPr>
      </p:pic>
    </p:spTree>
    <p:extLst>
      <p:ext uri="{BB962C8B-B14F-4D97-AF65-F5344CB8AC3E}">
        <p14:creationId xmlns:p14="http://schemas.microsoft.com/office/powerpoint/2010/main" val="328646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87325"/>
            <a:ext cx="8585200" cy="2073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 smtClean="0"/>
              <a:t>  Съкровището </a:t>
            </a:r>
            <a:r>
              <a:rPr lang="bg-BG" sz="2400" dirty="0"/>
              <a:t>представлява изключително красив златен сервиз с много богата украса и орнаментика. Използвал се е или за </a:t>
            </a:r>
            <a:r>
              <a:rPr lang="bg-BG" sz="2400" dirty="0" smtClean="0"/>
              <a:t>пиршества, </a:t>
            </a:r>
            <a:r>
              <a:rPr lang="bg-BG" sz="2400" dirty="0"/>
              <a:t>или за религиозни тайнства и </a:t>
            </a:r>
            <a:r>
              <a:rPr lang="bg-BG" sz="2400" dirty="0" smtClean="0"/>
              <a:t>ритуали, </a:t>
            </a:r>
            <a:r>
              <a:rPr lang="bg-BG" sz="2400" dirty="0"/>
              <a:t>свързани с тракийската митология. Състои се от девет </a:t>
            </a:r>
            <a:r>
              <a:rPr lang="bg-BG" sz="2400" dirty="0" smtClean="0"/>
              <a:t>съда, </a:t>
            </a:r>
            <a:r>
              <a:rPr lang="bg-BG" sz="2400" dirty="0"/>
              <a:t>изработени от чисто злато с общо тегло над 6 кг.</a:t>
            </a:r>
            <a:br>
              <a:rPr lang="bg-BG" sz="2400" dirty="0"/>
            </a:br>
            <a:endParaRPr lang="bg-BG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32" y="2564384"/>
            <a:ext cx="7110535" cy="387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1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250825"/>
            <a:ext cx="8629650" cy="2339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dirty="0"/>
              <a:t>Четири от ритоните са оформени като глави или като предната част от телата на животни – овен, козел, и 2 са с глава на елен лопатар. По горната част на ритоните са художествено изобразени митологични сцени и герои от старогръцката митология. На един от ритоните е изобразен тържествения пир в чест на сватбата на Дионис с критската принцеса Ариадна.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590800"/>
            <a:ext cx="3810000" cy="3009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590800"/>
            <a:ext cx="3810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63525"/>
            <a:ext cx="8312150" cy="1501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dirty="0"/>
              <a:t>Три от съдовете са канички оформени като глава на Амазонка. Дръжките на тези канички са оформени като кентаври-митологични същества с тяло на животно и глава на човек.</a:t>
            </a:r>
            <a:br>
              <a:rPr lang="bg-BG" dirty="0"/>
            </a:b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525" y="1917700"/>
            <a:ext cx="249555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1917700"/>
            <a:ext cx="2495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5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174625"/>
            <a:ext cx="8750300" cy="15398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sz="2400" dirty="0"/>
              <a:t>Майсторска изработка има </a:t>
            </a:r>
            <a:r>
              <a:rPr lang="bg-BG" sz="2400" dirty="0" smtClean="0"/>
              <a:t>и фиалата - плитък </a:t>
            </a:r>
            <a:r>
              <a:rPr lang="bg-BG" sz="2400" dirty="0"/>
              <a:t>съд с формата на тава. Върху него са гравирани четири кръга с по 24 изпъкнали </a:t>
            </a:r>
            <a:r>
              <a:rPr lang="bg-BG" sz="2400" dirty="0" smtClean="0"/>
              <a:t>орнамента - </a:t>
            </a:r>
            <a:r>
              <a:rPr lang="bg-BG" sz="2400" dirty="0"/>
              <a:t>негърски глави, </a:t>
            </a:r>
            <a:r>
              <a:rPr lang="bg-BG" sz="2400" dirty="0" smtClean="0"/>
              <a:t>а най-вътрешният </a:t>
            </a:r>
            <a:r>
              <a:rPr lang="bg-BG" sz="2400" dirty="0"/>
              <a:t>кръг е от жълъди. Между самите редове и отделните елементи фиалата е украсена с растителни орнаменти.</a:t>
            </a:r>
            <a:br>
              <a:rPr lang="bg-BG" sz="2400" dirty="0"/>
            </a:b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511300"/>
            <a:ext cx="3810000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1422400"/>
            <a:ext cx="3810000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4095750"/>
            <a:ext cx="38100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12725"/>
            <a:ext cx="8699500" cy="2149475"/>
          </a:xfrm>
        </p:spPr>
        <p:txBody>
          <a:bodyPr/>
          <a:lstStyle/>
          <a:p>
            <a:pPr marL="0" indent="0">
              <a:buNone/>
            </a:pPr>
            <a:r>
              <a:rPr lang="bg-BG" sz="2400" dirty="0"/>
              <a:t>Най-интересен по форма и украса е големият амфоровиден съд. Дръжките му са оформени като борещи се помежду си кентаври, а двете отверстия за изливане на виното намиращи се в основата на съда като негърски глави. Между негърските глави е изобразена фигурата на детето Херакъл, борещо се със змията. 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5" y="2362200"/>
            <a:ext cx="241935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37" y="2362200"/>
            <a:ext cx="249555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0" y="2362200"/>
            <a:ext cx="2495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2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327025"/>
            <a:ext cx="8978900" cy="1374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sz="2400" dirty="0" smtClean="0"/>
              <a:t>Според една хипотеза </a:t>
            </a:r>
            <a:r>
              <a:rPr lang="bg-BG" sz="2400" dirty="0"/>
              <a:t>предметите са изработени в гр.Лампсак, елинска </a:t>
            </a:r>
            <a:r>
              <a:rPr lang="bg-BG" sz="2400" dirty="0" smtClean="0"/>
              <a:t>колония, </a:t>
            </a:r>
            <a:r>
              <a:rPr lang="bg-BG" sz="2400" dirty="0"/>
              <a:t>намираща се на южния бряг на Черно море, в днешна Турция. А втората </a:t>
            </a:r>
            <a:r>
              <a:rPr lang="bg-BG" sz="2400" dirty="0" smtClean="0"/>
              <a:t>хипотеза </a:t>
            </a:r>
            <a:r>
              <a:rPr lang="bg-BG" sz="2400" dirty="0"/>
              <a:t>е, че </a:t>
            </a:r>
            <a:r>
              <a:rPr lang="bg-BG" sz="2400" dirty="0" smtClean="0"/>
              <a:t>сервизът </a:t>
            </a:r>
            <a:r>
              <a:rPr lang="bg-BG" sz="2400" dirty="0"/>
              <a:t>е изработен в местно златарско </a:t>
            </a:r>
            <a:r>
              <a:rPr lang="bg-BG" sz="2400" dirty="0" smtClean="0"/>
              <a:t>ателие, </a:t>
            </a:r>
            <a:r>
              <a:rPr lang="bg-BG" sz="2400" dirty="0"/>
              <a:t>намиращо се в района на Панагюрище.</a:t>
            </a:r>
            <a:br>
              <a:rPr lang="bg-BG" sz="2400" dirty="0"/>
            </a:b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876425"/>
            <a:ext cx="3810000" cy="2495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0" y="1825625"/>
            <a:ext cx="3810000" cy="2495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25" y="2870200"/>
            <a:ext cx="24955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487</Words>
  <Application>Microsoft Office PowerPoint</Application>
  <PresentationFormat>On-screen Show (4:3)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Тракийските съкровища</vt:lpstr>
      <vt:lpstr>PowerPoint Presentation</vt:lpstr>
      <vt:lpstr>Зима е - мразовитото утро на 8 декември 1949 г. Трима братя - Павел, Петко и Михаил Дейкови, копаят глина за тухли край фабриката „Мерул“ в Панагюрище. Земята е твърда и работата едвам върви. Вече са на метър и половина дълбочина. Изведнъж проблясва златото. „Чакайте бе, чакайте, че тука има нящо!“, извиква единият брат. Другите двама тичат и хващат лопатите. И за няколко мига ценностите изскачат.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Тракийските съкровища</dc:title>
  <dc:creator>Иван Пашалиев</dc:creator>
  <cp:lastModifiedBy>Иван Пашалиев</cp:lastModifiedBy>
  <cp:revision>7</cp:revision>
  <dcterms:created xsi:type="dcterms:W3CDTF">2014-09-27T16:33:47Z</dcterms:created>
  <dcterms:modified xsi:type="dcterms:W3CDTF">2014-09-27T17:36:26Z</dcterms:modified>
</cp:coreProperties>
</file>